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86" r:id="rId3"/>
    <p:sldMasterId id="2147483701" r:id="rId4"/>
  </p:sldMasterIdLst>
  <p:notesMasterIdLst>
    <p:notesMasterId r:id="rId24"/>
  </p:notesMasterIdLst>
  <p:handoutMasterIdLst>
    <p:handoutMasterId r:id="rId25"/>
  </p:handoutMasterIdLst>
  <p:sldIdLst>
    <p:sldId id="256" r:id="rId5"/>
    <p:sldId id="342" r:id="rId6"/>
    <p:sldId id="343" r:id="rId7"/>
    <p:sldId id="344" r:id="rId8"/>
    <p:sldId id="341" r:id="rId9"/>
    <p:sldId id="345" r:id="rId10"/>
    <p:sldId id="337" r:id="rId11"/>
    <p:sldId id="338" r:id="rId12"/>
    <p:sldId id="350" r:id="rId13"/>
    <p:sldId id="340" r:id="rId14"/>
    <p:sldId id="347" r:id="rId15"/>
    <p:sldId id="353" r:id="rId16"/>
    <p:sldId id="349" r:id="rId17"/>
    <p:sldId id="356" r:id="rId18"/>
    <p:sldId id="348" r:id="rId19"/>
    <p:sldId id="358" r:id="rId20"/>
    <p:sldId id="351" r:id="rId21"/>
    <p:sldId id="352" r:id="rId22"/>
    <p:sldId id="272"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6A8B"/>
    <a:srgbClr val="F5D2FE"/>
    <a:srgbClr val="DFF2ED"/>
    <a:srgbClr val="3D9880"/>
    <a:srgbClr val="E3E4EF"/>
    <a:srgbClr val="7379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80" autoAdjust="0"/>
  </p:normalViewPr>
  <p:slideViewPr>
    <p:cSldViewPr>
      <p:cViewPr varScale="1">
        <p:scale>
          <a:sx n="78" d="100"/>
          <a:sy n="78" d="100"/>
        </p:scale>
        <p:origin x="1764" y="54"/>
      </p:cViewPr>
      <p:guideLst>
        <p:guide orient="horz" pos="2160"/>
        <p:guide pos="2880"/>
      </p:guideLst>
    </p:cSldViewPr>
  </p:slideViewPr>
  <p:notesTextViewPr>
    <p:cViewPr>
      <p:scale>
        <a:sx n="1" d="1"/>
        <a:sy n="1" d="1"/>
      </p:scale>
      <p:origin x="0" y="0"/>
    </p:cViewPr>
  </p:notesTextViewPr>
  <p:sorterViewPr>
    <p:cViewPr>
      <p:scale>
        <a:sx n="100" d="100"/>
        <a:sy n="100" d="100"/>
      </p:scale>
      <p:origin x="0" y="4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6F3FEF-371F-42A6-AFBD-4E3FA5EFC4FF}" type="datetimeFigureOut">
              <a:rPr lang="en-US" smtClean="0"/>
              <a:t>10/18/2017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105F6A-D85D-4044-93DC-76F28F75C29B}" type="slidenum">
              <a:rPr lang="en-US" smtClean="0"/>
              <a:t>‹#›</a:t>
            </a:fld>
            <a:endParaRPr lang="en-US"/>
          </a:p>
        </p:txBody>
      </p:sp>
    </p:spTree>
    <p:extLst>
      <p:ext uri="{BB962C8B-B14F-4D97-AF65-F5344CB8AC3E}">
        <p14:creationId xmlns:p14="http://schemas.microsoft.com/office/powerpoint/2010/main" val="2184081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80FBC4-365F-4763-ADAC-011A8E63D1D9}" type="datetimeFigureOut">
              <a:rPr lang="en-US" smtClean="0"/>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302A7-5EC7-4493-9D82-1BB38E3171C2}" type="slidenum">
              <a:rPr lang="en-US" smtClean="0"/>
              <a:t>‹#›</a:t>
            </a:fld>
            <a:endParaRPr lang="en-US"/>
          </a:p>
        </p:txBody>
      </p:sp>
    </p:spTree>
    <p:extLst>
      <p:ext uri="{BB962C8B-B14F-4D97-AF65-F5344CB8AC3E}">
        <p14:creationId xmlns:p14="http://schemas.microsoft.com/office/powerpoint/2010/main" val="132572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4302A7-5EC7-4493-9D82-1BB38E3171C2}" type="slidenum">
              <a:rPr lang="en-US" smtClean="0"/>
              <a:t>1</a:t>
            </a:fld>
            <a:endParaRPr lang="en-US"/>
          </a:p>
        </p:txBody>
      </p:sp>
    </p:spTree>
    <p:extLst>
      <p:ext uri="{BB962C8B-B14F-4D97-AF65-F5344CB8AC3E}">
        <p14:creationId xmlns:p14="http://schemas.microsoft.com/office/powerpoint/2010/main" val="304976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comes</a:t>
            </a:r>
            <a:r>
              <a:rPr lang="en-US" baseline="0" dirty="0">
                <a:latin typeface="Calibri" charset="0"/>
                <a:ea typeface="MS PGothic" charset="0"/>
              </a:rPr>
              <a:t> from the Dartmouth Atlas. It’s based entirely on Medicare data, because that’s the data that’s available. It shows the 10-fold variation in per capita rates of PCI among Medicare beneficiaries in each of 306 hospital referral regions in the US. Just notice that turnip graph in the lower left. Each dot represents one referral region and it just shows that a lot of regions have about 8-13 PCI’s per 1,000 beneficiaries. Notice the outlier at the top of the graph. Looking at this map, </a:t>
            </a:r>
            <a:r>
              <a:rPr lang="en-US" baseline="0" dirty="0" err="1">
                <a:latin typeface="Calibri" charset="0"/>
                <a:ea typeface="MS PGothic" charset="0"/>
              </a:rPr>
              <a:t>ikkt’s</a:t>
            </a:r>
            <a:r>
              <a:rPr lang="en-US" baseline="0" dirty="0">
                <a:latin typeface="Calibri" charset="0"/>
                <a:ea typeface="MS PGothic" charset="0"/>
              </a:rPr>
              <a:t> tempting to conclude that this variation is driven by differences in underlying levels of heart disease.  It isn’t. </a:t>
            </a:r>
          </a:p>
          <a:p>
            <a:pPr eaLnBrk="1" hangingPunct="1">
              <a:spcBef>
                <a:spcPct val="0"/>
              </a:spcBef>
            </a:pPr>
            <a:r>
              <a:rPr lang="en-US" baseline="0" dirty="0">
                <a:latin typeface="Calibri" charset="0"/>
                <a:ea typeface="MS PGothic" charset="0"/>
              </a:rPr>
              <a:t>NEXT SLIDE</a:t>
            </a:r>
            <a:endParaRPr lang="en-US" dirty="0">
              <a:latin typeface="Calibri" charset="0"/>
              <a:ea typeface="MS PGothic"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C8D73B26-6AD6-0F4C-B93D-C20545312336}" type="slidenum">
              <a:rPr lang="en-US">
                <a:sym typeface="Arial" charset="0"/>
              </a:rPr>
              <a:pPr/>
              <a:t>12</a:t>
            </a:fld>
            <a:endParaRPr lang="en-US">
              <a:sym typeface="Arial" charset="0"/>
            </a:endParaRPr>
          </a:p>
        </p:txBody>
      </p:sp>
    </p:spTree>
    <p:extLst>
      <p:ext uri="{BB962C8B-B14F-4D97-AF65-F5344CB8AC3E}">
        <p14:creationId xmlns:p14="http://schemas.microsoft.com/office/powerpoint/2010/main" val="116031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a:t>
            </a:r>
            <a:r>
              <a:rPr lang="en-US" baseline="0" dirty="0"/>
              <a:t> we have a small bank of quality improvement projects that have made positive changes in health care:</a:t>
            </a:r>
          </a:p>
          <a:p>
            <a:pPr marL="169581" indent="-169581">
              <a:buFont typeface="Arial" pitchFamily="34" charset="0"/>
              <a:buChar char="•"/>
            </a:pPr>
            <a:r>
              <a:rPr lang="en-US" baseline="0" dirty="0"/>
              <a:t>Reducing wait times – great project in Scotland!</a:t>
            </a:r>
          </a:p>
          <a:p>
            <a:pPr marL="169581" indent="-169581">
              <a:buFont typeface="Arial" pitchFamily="34" charset="0"/>
              <a:buChar char="•"/>
            </a:pPr>
            <a:r>
              <a:rPr lang="en-US" baseline="0" dirty="0"/>
              <a:t>Improving hand hygiene – compliance rates are on the rise in Ohio!</a:t>
            </a:r>
          </a:p>
          <a:p>
            <a:pPr marL="169581" indent="-169581">
              <a:buFont typeface="Arial" pitchFamily="34" charset="0"/>
              <a:buChar char="•"/>
            </a:pPr>
            <a:r>
              <a:rPr lang="en-US" baseline="0" dirty="0"/>
              <a:t>Improving medication processes and implement checklists to improve care. </a:t>
            </a:r>
            <a:endParaRPr lang="en-US" dirty="0"/>
          </a:p>
        </p:txBody>
      </p:sp>
      <p:sp>
        <p:nvSpPr>
          <p:cNvPr id="4" name="Slide Number Placeholder 3"/>
          <p:cNvSpPr>
            <a:spLocks noGrp="1"/>
          </p:cNvSpPr>
          <p:nvPr>
            <p:ph type="sldNum" sz="quarter" idx="10"/>
          </p:nvPr>
        </p:nvSpPr>
        <p:spPr/>
        <p:txBody>
          <a:bodyPr/>
          <a:lstStyle/>
          <a:p>
            <a:pPr>
              <a:defRPr/>
            </a:pPr>
            <a:fld id="{596B6513-1FC6-468C-9621-432F95C248E9}"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5880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9745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45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4076700"/>
            <a:ext cx="1943100" cy="2235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076700"/>
            <a:ext cx="5676900" cy="2235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7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with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736725"/>
            <a:ext cx="8229600" cy="45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457200" y="1268320"/>
            <a:ext cx="8229600" cy="443198"/>
          </a:xfrm>
        </p:spPr>
        <p:txBody>
          <a:bodyPr/>
          <a:lstStyle>
            <a:lvl1pPr marL="0" indent="0">
              <a:buNone/>
              <a:defRPr baseline="0">
                <a:solidFill>
                  <a:schemeClr val="tx2"/>
                </a:solidFill>
              </a:defRPr>
            </a:lvl1pPr>
          </a:lstStyle>
          <a:p>
            <a:pPr lvl="0"/>
            <a:r>
              <a:rPr lang="en-US"/>
              <a:t>Click to edit Master text styles</a:t>
            </a:r>
          </a:p>
        </p:txBody>
      </p:sp>
      <p:sp>
        <p:nvSpPr>
          <p:cNvPr id="5" name="Rectangle 5"/>
          <p:cNvSpPr>
            <a:spLocks noGrp="1" noChangeArrowheads="1"/>
          </p:cNvSpPr>
          <p:nvPr>
            <p:ph type="sldNum" sz="quarter" idx="14"/>
          </p:nvPr>
        </p:nvSpPr>
        <p:spPr>
          <a:xfrm>
            <a:off x="76200" y="6477000"/>
            <a:ext cx="466725" cy="246063"/>
          </a:xfrm>
          <a:prstGeom prst="rect">
            <a:avLst/>
          </a:prstGeom>
        </p:spPr>
        <p:txBody>
          <a:bodyPr/>
          <a:lstStyle>
            <a:lvl1pPr>
              <a:defRPr>
                <a:solidFill>
                  <a:srgbClr val="7F7F7F"/>
                </a:solidFill>
              </a:defRPr>
            </a:lvl1pPr>
          </a:lstStyle>
          <a:p>
            <a:pPr eaLnBrk="0" hangingPunct="0">
              <a:defRPr/>
            </a:pPr>
            <a:fld id="{DFC59C92-A6F9-40C1-ABB5-DD48755689AB}" type="slidenum">
              <a:rPr lang="en-US">
                <a:cs typeface="Arial" pitchFamily="34" charset="0"/>
              </a:rPr>
              <a:pPr eaLnBrk="0" hangingPunct="0">
                <a:defRPr/>
              </a:pPr>
              <a:t>‹#›</a:t>
            </a:fld>
            <a:endParaRPr lang="en-US">
              <a:cs typeface="Arial" pitchFamily="34" charset="0"/>
            </a:endParaRPr>
          </a:p>
        </p:txBody>
      </p:sp>
      <p:sp>
        <p:nvSpPr>
          <p:cNvPr id="6" name="Rectangle 44"/>
          <p:cNvSpPr>
            <a:spLocks noGrp="1" noChangeArrowheads="1"/>
          </p:cNvSpPr>
          <p:nvPr>
            <p:ph type="ftr" sz="quarter" idx="15"/>
          </p:nvPr>
        </p:nvSpPr>
        <p:spPr>
          <a:xfrm>
            <a:off x="1428750" y="6477000"/>
            <a:ext cx="4295775" cy="254000"/>
          </a:xfrm>
          <a:prstGeom prst="rect">
            <a:avLst/>
          </a:prstGeom>
        </p:spPr>
        <p:txBody>
          <a:bodyPr/>
          <a:lstStyle>
            <a:lvl1pPr>
              <a:defRPr sz="900">
                <a:solidFill>
                  <a:schemeClr val="accent4">
                    <a:lumMod val="50000"/>
                    <a:lumOff val="50000"/>
                  </a:schemeClr>
                </a:solidFill>
                <a:cs typeface="+mn-cs"/>
              </a:defRPr>
            </a:lvl1pPr>
          </a:lstStyle>
          <a:p>
            <a:pPr eaLnBrk="0" hangingPunct="0">
              <a:defRPr/>
            </a:pPr>
            <a:r>
              <a:rPr lang="en-US">
                <a:solidFill>
                  <a:srgbClr val="000000">
                    <a:lumMod val="50000"/>
                    <a:lumOff val="50000"/>
                  </a:srgbClr>
                </a:solidFill>
              </a:rPr>
              <a:t>| </a:t>
            </a:r>
            <a:r>
              <a:rPr lang="en-US" sz="800">
                <a:solidFill>
                  <a:srgbClr val="000000">
                    <a:lumMod val="50000"/>
                    <a:lumOff val="50000"/>
                  </a:srgbClr>
                </a:solidFill>
                <a:ea typeface="Calibri" panose="020F0502020204030204" pitchFamily="34" charset="0"/>
                <a:cs typeface="Times New Roman" panose="02020603050405020304" pitchFamily="18" charset="0"/>
              </a:rPr>
              <a:t>© 2014 The Permanente  Medical Group, Inc.  All rights reserved. </a:t>
            </a:r>
            <a:r>
              <a:rPr lang="en-US">
                <a:solidFill>
                  <a:srgbClr val="000000">
                    <a:lumMod val="50000"/>
                    <a:lumOff val="50000"/>
                  </a:srgbClr>
                </a:solidFill>
              </a:rPr>
              <a:t>For internal use only.</a:t>
            </a:r>
            <a:endParaRPr lang="en-US" dirty="0">
              <a:solidFill>
                <a:srgbClr val="000000">
                  <a:lumMod val="50000"/>
                  <a:lumOff val="50000"/>
                </a:srgbClr>
              </a:solidFill>
            </a:endParaRPr>
          </a:p>
        </p:txBody>
      </p:sp>
      <p:sp>
        <p:nvSpPr>
          <p:cNvPr id="7" name="Rectangle 45"/>
          <p:cNvSpPr>
            <a:spLocks noGrp="1" noChangeArrowheads="1"/>
          </p:cNvSpPr>
          <p:nvPr>
            <p:ph type="dt" sz="half" idx="16"/>
          </p:nvPr>
        </p:nvSpPr>
        <p:spPr>
          <a:xfrm>
            <a:off x="457200" y="6477000"/>
            <a:ext cx="1276350" cy="246063"/>
          </a:xfrm>
          <a:prstGeom prst="rect">
            <a:avLst/>
          </a:prstGeom>
        </p:spPr>
        <p:txBody>
          <a:bodyPr/>
          <a:lstStyle>
            <a:lvl1pPr>
              <a:defRPr sz="900">
                <a:solidFill>
                  <a:schemeClr val="accent4">
                    <a:lumMod val="50000"/>
                    <a:lumOff val="50000"/>
                  </a:schemeClr>
                </a:solidFill>
                <a:cs typeface="+mn-cs"/>
              </a:defRPr>
            </a:lvl1pPr>
          </a:lstStyle>
          <a:p>
            <a:pPr eaLnBrk="0" hangingPunct="0">
              <a:defRPr/>
            </a:pPr>
            <a:fld id="{508A78EB-9FC8-4961-BFED-0988ACBE17CB}" type="datetime4">
              <a:rPr lang="en-US">
                <a:solidFill>
                  <a:srgbClr val="000000">
                    <a:lumMod val="50000"/>
                    <a:lumOff val="50000"/>
                  </a:srgbClr>
                </a:solidFill>
              </a:rPr>
              <a:pPr eaLnBrk="0" hangingPunct="0">
                <a:defRPr/>
              </a:pPr>
              <a:t>October 18, 2017</a:t>
            </a:fld>
            <a:endParaRPr lang="en-US">
              <a:solidFill>
                <a:srgbClr val="000000">
                  <a:lumMod val="50000"/>
                  <a:lumOff val="50000"/>
                </a:srgbClr>
              </a:solidFill>
            </a:endParaRPr>
          </a:p>
        </p:txBody>
      </p:sp>
    </p:spTree>
    <p:extLst>
      <p:ext uri="{BB962C8B-B14F-4D97-AF65-F5344CB8AC3E}">
        <p14:creationId xmlns:p14="http://schemas.microsoft.com/office/powerpoint/2010/main" val="421378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ustDataLst>
      <p:tags r:id="rId1"/>
    </p:custDataLst>
    <p:extLst>
      <p:ext uri="{BB962C8B-B14F-4D97-AF65-F5344CB8AC3E}">
        <p14:creationId xmlns:p14="http://schemas.microsoft.com/office/powerpoint/2010/main" val="3325462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16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00249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524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132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8989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09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7185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42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9763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0630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75690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ustDataLst>
      <p:tags r:id="rId1"/>
    </p:custDataLst>
    <p:extLst>
      <p:ext uri="{BB962C8B-B14F-4D97-AF65-F5344CB8AC3E}">
        <p14:creationId xmlns:p14="http://schemas.microsoft.com/office/powerpoint/2010/main" val="4155872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721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6200" y="6477000"/>
            <a:ext cx="466725" cy="228600"/>
          </a:xfrm>
          <a:prstGeom prst="rect">
            <a:avLst/>
          </a:prstGeom>
          <a:ln/>
        </p:spPr>
        <p:txBody>
          <a:bodyPr/>
          <a:lstStyle>
            <a:lvl1pPr>
              <a:defRPr/>
            </a:lvl1pPr>
          </a:lstStyle>
          <a:p>
            <a:pPr>
              <a:defRPr/>
            </a:pPr>
            <a:fld id="{0D348FD6-648E-4EF0-864F-E51E7D6098CE}" type="slidenum">
              <a:rPr lang="en-US"/>
              <a:pPr>
                <a:defRPr/>
              </a:pPr>
              <a:t>‹#›</a:t>
            </a:fld>
            <a:endParaRPr lang="en-US"/>
          </a:p>
        </p:txBody>
      </p:sp>
    </p:spTree>
    <p:custDataLst>
      <p:tags r:id="rId1"/>
    </p:custDataLst>
    <p:extLst>
      <p:ext uri="{BB962C8B-B14F-4D97-AF65-F5344CB8AC3E}">
        <p14:creationId xmlns:p14="http://schemas.microsoft.com/office/powerpoint/2010/main" val="1181761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65422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36725"/>
            <a:ext cx="4038600" cy="1827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76200" y="6477000"/>
            <a:ext cx="466725" cy="228600"/>
          </a:xfrm>
          <a:prstGeom prst="rect">
            <a:avLst/>
          </a:prstGeom>
          <a:ln/>
        </p:spPr>
        <p:txBody>
          <a:bodyPr/>
          <a:lstStyle>
            <a:lvl1pPr>
              <a:defRPr/>
            </a:lvl1pPr>
          </a:lstStyle>
          <a:p>
            <a:pPr>
              <a:defRPr/>
            </a:pPr>
            <a:fld id="{DF2E61B5-C11E-44B4-B3C0-D9D757AA67D1}" type="slidenum">
              <a:rPr lang="en-US"/>
              <a:pPr>
                <a:defRPr/>
              </a:pPr>
              <a:t>‹#›</a:t>
            </a:fld>
            <a:endParaRPr lang="en-US"/>
          </a:p>
        </p:txBody>
      </p:sp>
      <p:sp>
        <p:nvSpPr>
          <p:cNvPr id="6" name="Rectangle 44"/>
          <p:cNvSpPr>
            <a:spLocks noGrp="1" noChangeArrowheads="1"/>
          </p:cNvSpPr>
          <p:nvPr>
            <p:ph type="ftr" sz="quarter" idx="11"/>
          </p:nvPr>
        </p:nvSpPr>
        <p:spPr>
          <a:xfrm>
            <a:off x="1428750" y="6477000"/>
            <a:ext cx="4248150" cy="228600"/>
          </a:xfrm>
          <a:prstGeom prst="rect">
            <a:avLst/>
          </a:prstGeom>
          <a:ln/>
        </p:spPr>
        <p:txBody>
          <a:bodyPr/>
          <a:lstStyle>
            <a:lvl1pPr>
              <a:defRPr/>
            </a:lvl1pPr>
          </a:lstStyle>
          <a:p>
            <a:pPr>
              <a:defRPr/>
            </a:pPr>
            <a:r>
              <a:rPr lang="en-US"/>
              <a:t>|     © 2011 Kaiser Foundation Health Plan, Inc. For internal use only.</a:t>
            </a:r>
          </a:p>
        </p:txBody>
      </p:sp>
      <p:sp>
        <p:nvSpPr>
          <p:cNvPr id="7" name="Rectangle 45"/>
          <p:cNvSpPr>
            <a:spLocks noGrp="1" noChangeArrowheads="1"/>
          </p:cNvSpPr>
          <p:nvPr>
            <p:ph type="dt" sz="half" idx="12"/>
          </p:nvPr>
        </p:nvSpPr>
        <p:spPr>
          <a:xfrm>
            <a:off x="457200" y="6477000"/>
            <a:ext cx="1276350" cy="228600"/>
          </a:xfrm>
          <a:prstGeom prst="rect">
            <a:avLst/>
          </a:prstGeom>
          <a:ln/>
        </p:spPr>
        <p:txBody>
          <a:bodyPr/>
          <a:lstStyle>
            <a:lvl1pPr>
              <a:defRPr/>
            </a:lvl1pPr>
          </a:lstStyle>
          <a:p>
            <a:pPr>
              <a:defRPr/>
            </a:pPr>
            <a:fld id="{D4F1D01C-73C9-4353-B799-36022D319C0A}" type="datetime4">
              <a:rPr lang="en-US"/>
              <a:pPr>
                <a:defRPr/>
              </a:pPr>
              <a:t>October 18, 2017</a:t>
            </a:fld>
            <a:endParaRPr lang="en-US"/>
          </a:p>
        </p:txBody>
      </p:sp>
    </p:spTree>
    <p:extLst>
      <p:ext uri="{BB962C8B-B14F-4D97-AF65-F5344CB8AC3E}">
        <p14:creationId xmlns:p14="http://schemas.microsoft.com/office/powerpoint/2010/main" val="224548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76200" y="6477000"/>
            <a:ext cx="466725" cy="228600"/>
          </a:xfrm>
          <a:prstGeom prst="rect">
            <a:avLst/>
          </a:prstGeom>
          <a:ln/>
        </p:spPr>
        <p:txBody>
          <a:bodyPr/>
          <a:lstStyle>
            <a:lvl1pPr>
              <a:defRPr/>
            </a:lvl1pPr>
          </a:lstStyle>
          <a:p>
            <a:pPr>
              <a:defRPr/>
            </a:pPr>
            <a:fld id="{A59A6341-CFE0-4FCD-B339-F6D101ED2551}" type="slidenum">
              <a:rPr lang="en-US"/>
              <a:pPr>
                <a:defRPr/>
              </a:pPr>
              <a:t>‹#›</a:t>
            </a:fld>
            <a:endParaRPr lang="en-US"/>
          </a:p>
        </p:txBody>
      </p:sp>
      <p:sp>
        <p:nvSpPr>
          <p:cNvPr id="8" name="Rectangle 44"/>
          <p:cNvSpPr>
            <a:spLocks noGrp="1" noChangeArrowheads="1"/>
          </p:cNvSpPr>
          <p:nvPr>
            <p:ph type="ftr" sz="quarter" idx="11"/>
          </p:nvPr>
        </p:nvSpPr>
        <p:spPr>
          <a:xfrm>
            <a:off x="1428750" y="6477000"/>
            <a:ext cx="4248150" cy="228600"/>
          </a:xfrm>
          <a:prstGeom prst="rect">
            <a:avLst/>
          </a:prstGeom>
          <a:ln/>
        </p:spPr>
        <p:txBody>
          <a:bodyPr/>
          <a:lstStyle>
            <a:lvl1pPr>
              <a:defRPr/>
            </a:lvl1pPr>
          </a:lstStyle>
          <a:p>
            <a:pPr>
              <a:defRPr/>
            </a:pPr>
            <a:r>
              <a:rPr lang="en-US"/>
              <a:t>|     © 2011 Kaiser Foundation Health Plan, Inc. For internal use only.</a:t>
            </a:r>
          </a:p>
        </p:txBody>
      </p:sp>
      <p:sp>
        <p:nvSpPr>
          <p:cNvPr id="9" name="Rectangle 45"/>
          <p:cNvSpPr>
            <a:spLocks noGrp="1" noChangeArrowheads="1"/>
          </p:cNvSpPr>
          <p:nvPr>
            <p:ph type="dt" sz="half" idx="12"/>
          </p:nvPr>
        </p:nvSpPr>
        <p:spPr>
          <a:xfrm>
            <a:off x="457200" y="6477000"/>
            <a:ext cx="1276350" cy="228600"/>
          </a:xfrm>
          <a:prstGeom prst="rect">
            <a:avLst/>
          </a:prstGeom>
          <a:ln/>
        </p:spPr>
        <p:txBody>
          <a:bodyPr/>
          <a:lstStyle>
            <a:lvl1pPr>
              <a:defRPr/>
            </a:lvl1pPr>
          </a:lstStyle>
          <a:p>
            <a:pPr>
              <a:defRPr/>
            </a:pPr>
            <a:fld id="{793AC1AC-1F5A-4FCC-B95C-E4150B011D87}" type="datetime4">
              <a:rPr lang="en-US"/>
              <a:pPr>
                <a:defRPr/>
              </a:pPr>
              <a:t>October 18, 2017</a:t>
            </a:fld>
            <a:endParaRPr lang="en-US"/>
          </a:p>
        </p:txBody>
      </p:sp>
    </p:spTree>
    <p:extLst>
      <p:ext uri="{BB962C8B-B14F-4D97-AF65-F5344CB8AC3E}">
        <p14:creationId xmlns:p14="http://schemas.microsoft.com/office/powerpoint/2010/main" val="2900975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76200" y="6477000"/>
            <a:ext cx="466725" cy="228600"/>
          </a:xfrm>
          <a:prstGeom prst="rect">
            <a:avLst/>
          </a:prstGeom>
          <a:ln/>
        </p:spPr>
        <p:txBody>
          <a:bodyPr/>
          <a:lstStyle>
            <a:lvl1pPr>
              <a:defRPr/>
            </a:lvl1pPr>
          </a:lstStyle>
          <a:p>
            <a:pPr>
              <a:defRPr/>
            </a:pPr>
            <a:fld id="{4D6B610F-8E39-4587-BEE9-617BE0FF2394}" type="slidenum">
              <a:rPr lang="en-US"/>
              <a:pPr>
                <a:defRPr/>
              </a:pPr>
              <a:t>‹#›</a:t>
            </a:fld>
            <a:endParaRPr lang="en-US"/>
          </a:p>
        </p:txBody>
      </p:sp>
      <p:sp>
        <p:nvSpPr>
          <p:cNvPr id="4" name="Rectangle 44"/>
          <p:cNvSpPr>
            <a:spLocks noGrp="1" noChangeArrowheads="1"/>
          </p:cNvSpPr>
          <p:nvPr>
            <p:ph type="ftr" sz="quarter" idx="11"/>
          </p:nvPr>
        </p:nvSpPr>
        <p:spPr>
          <a:xfrm>
            <a:off x="1428750" y="6477000"/>
            <a:ext cx="4248150" cy="228600"/>
          </a:xfrm>
          <a:prstGeom prst="rect">
            <a:avLst/>
          </a:prstGeom>
          <a:ln/>
        </p:spPr>
        <p:txBody>
          <a:bodyPr/>
          <a:lstStyle>
            <a:lvl1pPr>
              <a:defRPr/>
            </a:lvl1pPr>
          </a:lstStyle>
          <a:p>
            <a:pPr>
              <a:defRPr/>
            </a:pPr>
            <a:r>
              <a:rPr lang="en-US"/>
              <a:t>|     © 2011 Kaiser Foundation Health Plan, Inc. For internal use only.</a:t>
            </a:r>
          </a:p>
        </p:txBody>
      </p:sp>
      <p:sp>
        <p:nvSpPr>
          <p:cNvPr id="5" name="Rectangle 45"/>
          <p:cNvSpPr>
            <a:spLocks noGrp="1" noChangeArrowheads="1"/>
          </p:cNvSpPr>
          <p:nvPr>
            <p:ph type="dt" sz="half" idx="12"/>
          </p:nvPr>
        </p:nvSpPr>
        <p:spPr>
          <a:xfrm>
            <a:off x="457200" y="6477000"/>
            <a:ext cx="1276350" cy="228600"/>
          </a:xfrm>
          <a:prstGeom prst="rect">
            <a:avLst/>
          </a:prstGeom>
          <a:ln/>
        </p:spPr>
        <p:txBody>
          <a:bodyPr/>
          <a:lstStyle>
            <a:lvl1pPr>
              <a:defRPr/>
            </a:lvl1pPr>
          </a:lstStyle>
          <a:p>
            <a:pPr>
              <a:defRPr/>
            </a:pPr>
            <a:fld id="{6419575E-F080-42CB-8927-B6E79DBC2C2A}" type="datetime4">
              <a:rPr lang="en-US"/>
              <a:pPr>
                <a:defRPr/>
              </a:pPr>
              <a:t>October 18, 2017</a:t>
            </a:fld>
            <a:endParaRPr lang="en-US"/>
          </a:p>
        </p:txBody>
      </p:sp>
    </p:spTree>
    <p:extLst>
      <p:ext uri="{BB962C8B-B14F-4D97-AF65-F5344CB8AC3E}">
        <p14:creationId xmlns:p14="http://schemas.microsoft.com/office/powerpoint/2010/main" val="322549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15785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76200" y="6477000"/>
            <a:ext cx="466725" cy="228600"/>
          </a:xfrm>
          <a:prstGeom prst="rect">
            <a:avLst/>
          </a:prstGeom>
          <a:ln/>
        </p:spPr>
        <p:txBody>
          <a:bodyPr/>
          <a:lstStyle>
            <a:lvl1pPr>
              <a:defRPr/>
            </a:lvl1pPr>
          </a:lstStyle>
          <a:p>
            <a:pPr>
              <a:defRPr/>
            </a:pPr>
            <a:fld id="{48ED2A6D-D2A6-44FC-B073-16332B707D02}" type="slidenum">
              <a:rPr lang="en-US"/>
              <a:pPr>
                <a:defRPr/>
              </a:pPr>
              <a:t>‹#›</a:t>
            </a:fld>
            <a:endParaRPr lang="en-US"/>
          </a:p>
        </p:txBody>
      </p:sp>
      <p:sp>
        <p:nvSpPr>
          <p:cNvPr id="3" name="Rectangle 44"/>
          <p:cNvSpPr>
            <a:spLocks noGrp="1" noChangeArrowheads="1"/>
          </p:cNvSpPr>
          <p:nvPr>
            <p:ph type="ftr" sz="quarter" idx="11"/>
          </p:nvPr>
        </p:nvSpPr>
        <p:spPr>
          <a:xfrm>
            <a:off x="1428750" y="6477000"/>
            <a:ext cx="4248150" cy="228600"/>
          </a:xfrm>
          <a:prstGeom prst="rect">
            <a:avLst/>
          </a:prstGeom>
          <a:ln/>
        </p:spPr>
        <p:txBody>
          <a:bodyPr/>
          <a:lstStyle>
            <a:lvl1pPr>
              <a:defRPr/>
            </a:lvl1pPr>
          </a:lstStyle>
          <a:p>
            <a:pPr>
              <a:defRPr/>
            </a:pPr>
            <a:r>
              <a:rPr lang="en-US"/>
              <a:t>|     © 2011 Kaiser Foundation Health Plan, Inc. For internal use only.</a:t>
            </a:r>
          </a:p>
        </p:txBody>
      </p:sp>
      <p:sp>
        <p:nvSpPr>
          <p:cNvPr id="4" name="Rectangle 45"/>
          <p:cNvSpPr>
            <a:spLocks noGrp="1" noChangeArrowheads="1"/>
          </p:cNvSpPr>
          <p:nvPr>
            <p:ph type="dt" sz="half" idx="12"/>
          </p:nvPr>
        </p:nvSpPr>
        <p:spPr>
          <a:xfrm>
            <a:off x="457200" y="6477000"/>
            <a:ext cx="1276350" cy="228600"/>
          </a:xfrm>
          <a:prstGeom prst="rect">
            <a:avLst/>
          </a:prstGeom>
          <a:ln/>
        </p:spPr>
        <p:txBody>
          <a:bodyPr/>
          <a:lstStyle>
            <a:lvl1pPr>
              <a:defRPr/>
            </a:lvl1pPr>
          </a:lstStyle>
          <a:p>
            <a:pPr>
              <a:defRPr/>
            </a:pPr>
            <a:fld id="{EA43BB53-8013-4438-A00C-BF8B7EB7B1F0}" type="datetime4">
              <a:rPr lang="en-US"/>
              <a:pPr>
                <a:defRPr/>
              </a:pPr>
              <a:t>October 18, 2017</a:t>
            </a:fld>
            <a:endParaRPr lang="en-US"/>
          </a:p>
        </p:txBody>
      </p:sp>
    </p:spTree>
    <p:extLst>
      <p:ext uri="{BB962C8B-B14F-4D97-AF65-F5344CB8AC3E}">
        <p14:creationId xmlns:p14="http://schemas.microsoft.com/office/powerpoint/2010/main" val="2993566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76200" y="6477000"/>
            <a:ext cx="466725" cy="228600"/>
          </a:xfrm>
          <a:prstGeom prst="rect">
            <a:avLst/>
          </a:prstGeom>
          <a:ln/>
        </p:spPr>
        <p:txBody>
          <a:bodyPr/>
          <a:lstStyle>
            <a:lvl1pPr>
              <a:defRPr/>
            </a:lvl1pPr>
          </a:lstStyle>
          <a:p>
            <a:pPr>
              <a:defRPr/>
            </a:pPr>
            <a:fld id="{C91B2A5C-D9FE-48D3-BD2D-087FFFEA41E4}" type="slidenum">
              <a:rPr lang="en-US"/>
              <a:pPr>
                <a:defRPr/>
              </a:pPr>
              <a:t>‹#›</a:t>
            </a:fld>
            <a:endParaRPr lang="en-US"/>
          </a:p>
        </p:txBody>
      </p:sp>
      <p:sp>
        <p:nvSpPr>
          <p:cNvPr id="6" name="Rectangle 44"/>
          <p:cNvSpPr>
            <a:spLocks noGrp="1" noChangeArrowheads="1"/>
          </p:cNvSpPr>
          <p:nvPr>
            <p:ph type="ftr" sz="quarter" idx="11"/>
          </p:nvPr>
        </p:nvSpPr>
        <p:spPr>
          <a:xfrm>
            <a:off x="1428750" y="6477000"/>
            <a:ext cx="4248150" cy="228600"/>
          </a:xfrm>
          <a:prstGeom prst="rect">
            <a:avLst/>
          </a:prstGeom>
          <a:ln/>
        </p:spPr>
        <p:txBody>
          <a:bodyPr/>
          <a:lstStyle>
            <a:lvl1pPr>
              <a:defRPr/>
            </a:lvl1pPr>
          </a:lstStyle>
          <a:p>
            <a:pPr>
              <a:defRPr/>
            </a:pPr>
            <a:r>
              <a:rPr lang="en-US"/>
              <a:t>|     © 2011 Kaiser Foundation Health Plan, Inc. For internal use only.</a:t>
            </a:r>
          </a:p>
        </p:txBody>
      </p:sp>
      <p:sp>
        <p:nvSpPr>
          <p:cNvPr id="7" name="Rectangle 45"/>
          <p:cNvSpPr>
            <a:spLocks noGrp="1" noChangeArrowheads="1"/>
          </p:cNvSpPr>
          <p:nvPr>
            <p:ph type="dt" sz="half" idx="12"/>
          </p:nvPr>
        </p:nvSpPr>
        <p:spPr>
          <a:xfrm>
            <a:off x="457200" y="6477000"/>
            <a:ext cx="1276350" cy="228600"/>
          </a:xfrm>
          <a:prstGeom prst="rect">
            <a:avLst/>
          </a:prstGeom>
          <a:ln/>
        </p:spPr>
        <p:txBody>
          <a:bodyPr/>
          <a:lstStyle>
            <a:lvl1pPr>
              <a:defRPr/>
            </a:lvl1pPr>
          </a:lstStyle>
          <a:p>
            <a:pPr>
              <a:defRPr/>
            </a:pPr>
            <a:fld id="{9CE74870-CE06-4D0E-A7B6-E0C85D4BCD17}" type="datetime4">
              <a:rPr lang="en-US"/>
              <a:pPr>
                <a:defRPr/>
              </a:pPr>
              <a:t>October 18, 2017</a:t>
            </a:fld>
            <a:endParaRPr lang="en-US"/>
          </a:p>
        </p:txBody>
      </p:sp>
    </p:spTree>
    <p:extLst>
      <p:ext uri="{BB962C8B-B14F-4D97-AF65-F5344CB8AC3E}">
        <p14:creationId xmlns:p14="http://schemas.microsoft.com/office/powerpoint/2010/main" val="1260153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76200" y="6477000"/>
            <a:ext cx="466725" cy="228600"/>
          </a:xfrm>
          <a:prstGeom prst="rect">
            <a:avLst/>
          </a:prstGeom>
          <a:ln/>
        </p:spPr>
        <p:txBody>
          <a:bodyPr/>
          <a:lstStyle>
            <a:lvl1pPr>
              <a:defRPr/>
            </a:lvl1pPr>
          </a:lstStyle>
          <a:p>
            <a:pPr>
              <a:defRPr/>
            </a:pPr>
            <a:fld id="{306FBEAD-4FC3-439F-B440-AE82E691D6C1}" type="slidenum">
              <a:rPr lang="en-US"/>
              <a:pPr>
                <a:defRPr/>
              </a:pPr>
              <a:t>‹#›</a:t>
            </a:fld>
            <a:endParaRPr lang="en-US"/>
          </a:p>
        </p:txBody>
      </p:sp>
      <p:sp>
        <p:nvSpPr>
          <p:cNvPr id="6" name="Rectangle 44"/>
          <p:cNvSpPr>
            <a:spLocks noGrp="1" noChangeArrowheads="1"/>
          </p:cNvSpPr>
          <p:nvPr>
            <p:ph type="ftr" sz="quarter" idx="11"/>
          </p:nvPr>
        </p:nvSpPr>
        <p:spPr>
          <a:xfrm>
            <a:off x="1428750" y="6477000"/>
            <a:ext cx="4248150" cy="228600"/>
          </a:xfrm>
          <a:prstGeom prst="rect">
            <a:avLst/>
          </a:prstGeom>
          <a:ln/>
        </p:spPr>
        <p:txBody>
          <a:bodyPr/>
          <a:lstStyle>
            <a:lvl1pPr>
              <a:defRPr/>
            </a:lvl1pPr>
          </a:lstStyle>
          <a:p>
            <a:pPr>
              <a:defRPr/>
            </a:pPr>
            <a:r>
              <a:rPr lang="en-US"/>
              <a:t>|     © 2011 Kaiser Foundation Health Plan, Inc. For internal use only.</a:t>
            </a:r>
          </a:p>
        </p:txBody>
      </p:sp>
      <p:sp>
        <p:nvSpPr>
          <p:cNvPr id="7" name="Rectangle 45"/>
          <p:cNvSpPr>
            <a:spLocks noGrp="1" noChangeArrowheads="1"/>
          </p:cNvSpPr>
          <p:nvPr>
            <p:ph type="dt" sz="half" idx="12"/>
          </p:nvPr>
        </p:nvSpPr>
        <p:spPr>
          <a:xfrm>
            <a:off x="457200" y="6477000"/>
            <a:ext cx="1276350" cy="228600"/>
          </a:xfrm>
          <a:prstGeom prst="rect">
            <a:avLst/>
          </a:prstGeom>
          <a:ln/>
        </p:spPr>
        <p:txBody>
          <a:bodyPr/>
          <a:lstStyle>
            <a:lvl1pPr>
              <a:defRPr/>
            </a:lvl1pPr>
          </a:lstStyle>
          <a:p>
            <a:pPr>
              <a:defRPr/>
            </a:pPr>
            <a:fld id="{C851F942-A392-44F2-BA3B-6EF99FE9D6F7}" type="datetime4">
              <a:rPr lang="en-US"/>
              <a:pPr>
                <a:defRPr/>
              </a:pPr>
              <a:t>October 18, 2017</a:t>
            </a:fld>
            <a:endParaRPr lang="en-US"/>
          </a:p>
        </p:txBody>
      </p:sp>
    </p:spTree>
    <p:extLst>
      <p:ext uri="{BB962C8B-B14F-4D97-AF65-F5344CB8AC3E}">
        <p14:creationId xmlns:p14="http://schemas.microsoft.com/office/powerpoint/2010/main" val="174090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6200" y="6477000"/>
            <a:ext cx="466725" cy="228600"/>
          </a:xfrm>
          <a:prstGeom prst="rect">
            <a:avLst/>
          </a:prstGeom>
          <a:ln/>
        </p:spPr>
        <p:txBody>
          <a:bodyPr/>
          <a:lstStyle>
            <a:lvl1pPr>
              <a:defRPr/>
            </a:lvl1pPr>
          </a:lstStyle>
          <a:p>
            <a:pPr>
              <a:defRPr/>
            </a:pPr>
            <a:fld id="{E8048626-8C44-4F05-92E9-E97A5A4A43C5}" type="slidenum">
              <a:rPr lang="en-US"/>
              <a:pPr>
                <a:defRPr/>
              </a:pPr>
              <a:t>‹#›</a:t>
            </a:fld>
            <a:endParaRPr lang="en-US"/>
          </a:p>
        </p:txBody>
      </p:sp>
      <p:sp>
        <p:nvSpPr>
          <p:cNvPr id="5" name="Rectangle 44"/>
          <p:cNvSpPr>
            <a:spLocks noGrp="1" noChangeArrowheads="1"/>
          </p:cNvSpPr>
          <p:nvPr>
            <p:ph type="ftr" sz="quarter" idx="11"/>
          </p:nvPr>
        </p:nvSpPr>
        <p:spPr>
          <a:xfrm>
            <a:off x="1428750" y="6477000"/>
            <a:ext cx="4248150" cy="228600"/>
          </a:xfrm>
          <a:prstGeom prst="rect">
            <a:avLst/>
          </a:prstGeom>
          <a:ln/>
        </p:spPr>
        <p:txBody>
          <a:bodyPr/>
          <a:lstStyle>
            <a:lvl1pPr>
              <a:defRPr/>
            </a:lvl1pPr>
          </a:lstStyle>
          <a:p>
            <a:pPr>
              <a:defRPr/>
            </a:pPr>
            <a:r>
              <a:rPr lang="en-US"/>
              <a:t>|     © 2011 Kaiser Foundation Health Plan, Inc. For internal use only.</a:t>
            </a:r>
          </a:p>
        </p:txBody>
      </p:sp>
      <p:sp>
        <p:nvSpPr>
          <p:cNvPr id="6" name="Rectangle 45"/>
          <p:cNvSpPr>
            <a:spLocks noGrp="1" noChangeArrowheads="1"/>
          </p:cNvSpPr>
          <p:nvPr>
            <p:ph type="dt" sz="half" idx="12"/>
          </p:nvPr>
        </p:nvSpPr>
        <p:spPr>
          <a:xfrm>
            <a:off x="457200" y="6477000"/>
            <a:ext cx="1276350" cy="228600"/>
          </a:xfrm>
          <a:prstGeom prst="rect">
            <a:avLst/>
          </a:prstGeom>
          <a:ln/>
        </p:spPr>
        <p:txBody>
          <a:bodyPr/>
          <a:lstStyle>
            <a:lvl1pPr>
              <a:defRPr/>
            </a:lvl1pPr>
          </a:lstStyle>
          <a:p>
            <a:pPr>
              <a:defRPr/>
            </a:pPr>
            <a:fld id="{77BA570B-A9C7-43DB-ABF2-6A9F67CAD451}" type="datetime4">
              <a:rPr lang="en-US"/>
              <a:pPr>
                <a:defRPr/>
              </a:pPr>
              <a:t>October 18, 2017</a:t>
            </a:fld>
            <a:endParaRPr lang="en-US"/>
          </a:p>
        </p:txBody>
      </p:sp>
    </p:spTree>
    <p:extLst>
      <p:ext uri="{BB962C8B-B14F-4D97-AF65-F5344CB8AC3E}">
        <p14:creationId xmlns:p14="http://schemas.microsoft.com/office/powerpoint/2010/main" val="1822907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213"/>
            <a:ext cx="2057400" cy="287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4213"/>
            <a:ext cx="6019800" cy="2879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76200" y="6477000"/>
            <a:ext cx="466725" cy="228600"/>
          </a:xfrm>
          <a:prstGeom prst="rect">
            <a:avLst/>
          </a:prstGeom>
          <a:ln/>
        </p:spPr>
        <p:txBody>
          <a:bodyPr/>
          <a:lstStyle>
            <a:lvl1pPr>
              <a:defRPr/>
            </a:lvl1pPr>
          </a:lstStyle>
          <a:p>
            <a:pPr>
              <a:defRPr/>
            </a:pPr>
            <a:fld id="{45B1B898-3941-4018-8335-E5911F25707C}" type="slidenum">
              <a:rPr lang="en-US"/>
              <a:pPr>
                <a:defRPr/>
              </a:pPr>
              <a:t>‹#›</a:t>
            </a:fld>
            <a:endParaRPr lang="en-US"/>
          </a:p>
        </p:txBody>
      </p:sp>
      <p:sp>
        <p:nvSpPr>
          <p:cNvPr id="5" name="Rectangle 44"/>
          <p:cNvSpPr>
            <a:spLocks noGrp="1" noChangeArrowheads="1"/>
          </p:cNvSpPr>
          <p:nvPr>
            <p:ph type="ftr" sz="quarter" idx="11"/>
          </p:nvPr>
        </p:nvSpPr>
        <p:spPr>
          <a:xfrm>
            <a:off x="1428750" y="6477000"/>
            <a:ext cx="4248150" cy="228600"/>
          </a:xfrm>
          <a:prstGeom prst="rect">
            <a:avLst/>
          </a:prstGeom>
          <a:ln/>
        </p:spPr>
        <p:txBody>
          <a:bodyPr/>
          <a:lstStyle>
            <a:lvl1pPr>
              <a:defRPr/>
            </a:lvl1pPr>
          </a:lstStyle>
          <a:p>
            <a:pPr>
              <a:defRPr/>
            </a:pPr>
            <a:r>
              <a:rPr lang="en-US"/>
              <a:t>|     © 2011 Kaiser Foundation Health Plan, Inc. For internal use only.</a:t>
            </a:r>
          </a:p>
        </p:txBody>
      </p:sp>
      <p:sp>
        <p:nvSpPr>
          <p:cNvPr id="6" name="Rectangle 45"/>
          <p:cNvSpPr>
            <a:spLocks noGrp="1" noChangeArrowheads="1"/>
          </p:cNvSpPr>
          <p:nvPr>
            <p:ph type="dt" sz="half" idx="12"/>
          </p:nvPr>
        </p:nvSpPr>
        <p:spPr>
          <a:xfrm>
            <a:off x="457200" y="6477000"/>
            <a:ext cx="1276350" cy="228600"/>
          </a:xfrm>
          <a:prstGeom prst="rect">
            <a:avLst/>
          </a:prstGeom>
          <a:ln/>
        </p:spPr>
        <p:txBody>
          <a:bodyPr/>
          <a:lstStyle>
            <a:lvl1pPr>
              <a:defRPr/>
            </a:lvl1pPr>
          </a:lstStyle>
          <a:p>
            <a:pPr>
              <a:defRPr/>
            </a:pPr>
            <a:fld id="{F702015D-AF2A-449B-8139-7A3ED4AD1940}" type="datetime4">
              <a:rPr lang="en-US"/>
              <a:pPr>
                <a:defRPr/>
              </a:pPr>
              <a:t>October 18, 2017</a:t>
            </a:fld>
            <a:endParaRPr lang="en-US"/>
          </a:p>
        </p:txBody>
      </p:sp>
    </p:spTree>
    <p:extLst>
      <p:ext uri="{BB962C8B-B14F-4D97-AF65-F5344CB8AC3E}">
        <p14:creationId xmlns:p14="http://schemas.microsoft.com/office/powerpoint/2010/main" val="1890972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a:t>Click icon to add chart</a:t>
            </a:r>
          </a:p>
        </p:txBody>
      </p:sp>
      <p:sp>
        <p:nvSpPr>
          <p:cNvPr id="4" name="Date Placeholder 3"/>
          <p:cNvSpPr>
            <a:spLocks noGrp="1"/>
          </p:cNvSpPr>
          <p:nvPr>
            <p:ph type="dt" sz="half" idx="10"/>
          </p:nvPr>
        </p:nvSpPr>
        <p:spPr>
          <a:xfrm>
            <a:off x="457200" y="6251575"/>
            <a:ext cx="2133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3934057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gray">
          <a:xfrm>
            <a:off x="3392488" y="6611938"/>
            <a:ext cx="2359025" cy="246062"/>
          </a:xfrm>
          <a:prstGeom prst="rect">
            <a:avLst/>
          </a:prstGeom>
          <a:noFill/>
          <a:ln>
            <a:noFill/>
          </a:ln>
          <a:extLst/>
        </p:spPr>
        <p:txBody>
          <a:bodyPr wrap="none">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ctr" eaLnBrk="1" hangingPunct="1">
              <a:defRPr/>
            </a:pPr>
            <a:r>
              <a:rPr lang="en-US" sz="1000" b="1">
                <a:solidFill>
                  <a:srgbClr val="FF0000"/>
                </a:solidFill>
              </a:rPr>
              <a:t>Confidential – For Internal Use Only</a:t>
            </a:r>
          </a:p>
        </p:txBody>
      </p:sp>
      <p:cxnSp>
        <p:nvCxnSpPr>
          <p:cNvPr id="5" name="Straight Connector 4"/>
          <p:cNvCxnSpPr/>
          <p:nvPr userDrawn="1"/>
        </p:nvCxnSpPr>
        <p:spPr>
          <a:xfrm>
            <a:off x="1588" y="576263"/>
            <a:ext cx="9144000" cy="1587"/>
          </a:xfrm>
          <a:prstGeom prst="line">
            <a:avLst/>
          </a:prstGeom>
          <a:ln w="31750">
            <a:solidFill>
              <a:srgbClr val="006D9D"/>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8158163" y="6575425"/>
            <a:ext cx="949325" cy="246063"/>
          </a:xfrm>
          <a:prstGeom prst="rect">
            <a:avLst/>
          </a:prstGeom>
          <a:noFill/>
          <a:ln>
            <a:noFill/>
          </a:ln>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eaLnBrk="0" fontAlgn="base" hangingPunct="0">
              <a:spcBef>
                <a:spcPct val="0"/>
              </a:spcBef>
              <a:spcAft>
                <a:spcPct val="0"/>
              </a:spcAft>
              <a:defRPr>
                <a:solidFill>
                  <a:schemeClr val="tx1"/>
                </a:solidFill>
                <a:latin typeface="Arial Narrow" pitchFamily="34" charset="0"/>
                <a:cs typeface="Arial" charset="0"/>
              </a:defRPr>
            </a:lvl6pPr>
            <a:lvl7pPr marL="2971800" indent="-228600" eaLnBrk="0" fontAlgn="base" hangingPunct="0">
              <a:spcBef>
                <a:spcPct val="0"/>
              </a:spcBef>
              <a:spcAft>
                <a:spcPct val="0"/>
              </a:spcAft>
              <a:defRPr>
                <a:solidFill>
                  <a:schemeClr val="tx1"/>
                </a:solidFill>
                <a:latin typeface="Arial Narrow" pitchFamily="34" charset="0"/>
                <a:cs typeface="Arial" charset="0"/>
              </a:defRPr>
            </a:lvl7pPr>
            <a:lvl8pPr marL="3429000" indent="-228600" eaLnBrk="0" fontAlgn="base" hangingPunct="0">
              <a:spcBef>
                <a:spcPct val="0"/>
              </a:spcBef>
              <a:spcAft>
                <a:spcPct val="0"/>
              </a:spcAft>
              <a:defRPr>
                <a:solidFill>
                  <a:schemeClr val="tx1"/>
                </a:solidFill>
                <a:latin typeface="Arial Narrow" pitchFamily="34" charset="0"/>
                <a:cs typeface="Arial" charset="0"/>
              </a:defRPr>
            </a:lvl8pPr>
            <a:lvl9pPr marL="3886200" indent="-228600" eaLnBrk="0" fontAlgn="base" hangingPunct="0">
              <a:spcBef>
                <a:spcPct val="0"/>
              </a:spcBef>
              <a:spcAft>
                <a:spcPct val="0"/>
              </a:spcAft>
              <a:defRPr>
                <a:solidFill>
                  <a:schemeClr val="tx1"/>
                </a:solidFill>
                <a:latin typeface="Arial Narrow" pitchFamily="34" charset="0"/>
                <a:cs typeface="Arial" charset="0"/>
              </a:defRPr>
            </a:lvl9pPr>
          </a:lstStyle>
          <a:p>
            <a:pPr algn="r" eaLnBrk="1" hangingPunct="1">
              <a:defRPr/>
            </a:pPr>
            <a:fld id="{A44284F2-DA09-41EF-BE30-24B0AB20EDC5}" type="slidenum">
              <a:rPr lang="en-US" sz="1000" smtClean="0">
                <a:solidFill>
                  <a:srgbClr val="7F7F7F"/>
                </a:solidFill>
              </a:rPr>
              <a:pPr algn="r" eaLnBrk="1" hangingPunct="1">
                <a:defRPr/>
              </a:pPr>
              <a:t>‹#›</a:t>
            </a:fld>
            <a:endParaRPr lang="en-US" sz="1000">
              <a:solidFill>
                <a:srgbClr val="7F7F7F"/>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Content Placeholder 2"/>
          <p:cNvSpPr>
            <a:spLocks noGrp="1"/>
          </p:cNvSpPr>
          <p:nvPr>
            <p:ph idx="13"/>
          </p:nvPr>
        </p:nvSpPr>
        <p:spPr>
          <a:xfrm>
            <a:off x="168560" y="690544"/>
            <a:ext cx="8958347" cy="246221"/>
          </a:xfrm>
        </p:spPr>
        <p:txBody>
          <a:bodyPr/>
          <a:lstStyle>
            <a:lvl1pPr marL="0" indent="0">
              <a:buNone/>
              <a:defRPr sz="1600" i="1"/>
            </a:lvl1pPr>
          </a:lstStyle>
          <a:p>
            <a:pPr lvl="0"/>
            <a:r>
              <a:rPr lang="en-US"/>
              <a:t>Click to edit Master text styles</a:t>
            </a:r>
          </a:p>
        </p:txBody>
      </p:sp>
    </p:spTree>
    <p:extLst>
      <p:ext uri="{BB962C8B-B14F-4D97-AF65-F5344CB8AC3E}">
        <p14:creationId xmlns:p14="http://schemas.microsoft.com/office/powerpoint/2010/main" val="3636247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with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736725"/>
            <a:ext cx="8229600" cy="4520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457200" y="1268320"/>
            <a:ext cx="8229600" cy="443198"/>
          </a:xfrm>
        </p:spPr>
        <p:txBody>
          <a:bodyPr/>
          <a:lstStyle>
            <a:lvl1pPr marL="0" indent="0">
              <a:buNone/>
              <a:defRPr baseline="0">
                <a:solidFill>
                  <a:schemeClr val="tx2"/>
                </a:solidFill>
              </a:defRPr>
            </a:lvl1pPr>
          </a:lstStyle>
          <a:p>
            <a:pPr lvl="0"/>
            <a:r>
              <a:rPr lang="en-US"/>
              <a:t>Click to edit Master text styles</a:t>
            </a:r>
          </a:p>
        </p:txBody>
      </p:sp>
      <p:sp>
        <p:nvSpPr>
          <p:cNvPr id="5" name="Rectangle 5"/>
          <p:cNvSpPr>
            <a:spLocks noGrp="1" noChangeArrowheads="1"/>
          </p:cNvSpPr>
          <p:nvPr>
            <p:ph type="sldNum" sz="quarter" idx="14"/>
          </p:nvPr>
        </p:nvSpPr>
        <p:spPr>
          <a:xfrm>
            <a:off x="76200" y="6477000"/>
            <a:ext cx="466725" cy="246063"/>
          </a:xfrm>
          <a:prstGeom prst="rect">
            <a:avLst/>
          </a:prstGeom>
        </p:spPr>
        <p:txBody>
          <a:bodyPr/>
          <a:lstStyle>
            <a:lvl1pPr>
              <a:defRPr>
                <a:solidFill>
                  <a:srgbClr val="7F7F7F"/>
                </a:solidFill>
              </a:defRPr>
            </a:lvl1pPr>
          </a:lstStyle>
          <a:p>
            <a:pPr eaLnBrk="0" hangingPunct="0">
              <a:defRPr/>
            </a:pPr>
            <a:fld id="{DFC59C92-A6F9-40C1-ABB5-DD48755689AB}" type="slidenum">
              <a:rPr lang="en-US">
                <a:cs typeface="Arial" pitchFamily="34" charset="0"/>
              </a:rPr>
              <a:pPr eaLnBrk="0" hangingPunct="0">
                <a:defRPr/>
              </a:pPr>
              <a:t>‹#›</a:t>
            </a:fld>
            <a:endParaRPr lang="en-US">
              <a:cs typeface="Arial" pitchFamily="34" charset="0"/>
            </a:endParaRPr>
          </a:p>
        </p:txBody>
      </p:sp>
      <p:sp>
        <p:nvSpPr>
          <p:cNvPr id="6" name="Rectangle 44"/>
          <p:cNvSpPr>
            <a:spLocks noGrp="1" noChangeArrowheads="1"/>
          </p:cNvSpPr>
          <p:nvPr>
            <p:ph type="ftr" sz="quarter" idx="15"/>
          </p:nvPr>
        </p:nvSpPr>
        <p:spPr>
          <a:xfrm>
            <a:off x="1428750" y="6477000"/>
            <a:ext cx="4295775" cy="254000"/>
          </a:xfrm>
          <a:prstGeom prst="rect">
            <a:avLst/>
          </a:prstGeom>
        </p:spPr>
        <p:txBody>
          <a:bodyPr/>
          <a:lstStyle>
            <a:lvl1pPr>
              <a:defRPr sz="900">
                <a:solidFill>
                  <a:schemeClr val="accent4">
                    <a:lumMod val="50000"/>
                    <a:lumOff val="50000"/>
                  </a:schemeClr>
                </a:solidFill>
                <a:cs typeface="+mn-cs"/>
              </a:defRPr>
            </a:lvl1pPr>
          </a:lstStyle>
          <a:p>
            <a:pPr eaLnBrk="0" hangingPunct="0">
              <a:defRPr/>
            </a:pPr>
            <a:r>
              <a:rPr lang="en-US">
                <a:solidFill>
                  <a:srgbClr val="000000">
                    <a:lumMod val="50000"/>
                    <a:lumOff val="50000"/>
                  </a:srgbClr>
                </a:solidFill>
              </a:rPr>
              <a:t>| </a:t>
            </a:r>
            <a:r>
              <a:rPr lang="en-US" sz="800">
                <a:solidFill>
                  <a:srgbClr val="000000">
                    <a:lumMod val="50000"/>
                    <a:lumOff val="50000"/>
                  </a:srgbClr>
                </a:solidFill>
                <a:ea typeface="Calibri" panose="020F0502020204030204" pitchFamily="34" charset="0"/>
                <a:cs typeface="Times New Roman" panose="02020603050405020304" pitchFamily="18" charset="0"/>
              </a:rPr>
              <a:t>© 2014 The Permanente  Medical Group, Inc.  All rights reserved. </a:t>
            </a:r>
            <a:r>
              <a:rPr lang="en-US">
                <a:solidFill>
                  <a:srgbClr val="000000">
                    <a:lumMod val="50000"/>
                    <a:lumOff val="50000"/>
                  </a:srgbClr>
                </a:solidFill>
              </a:rPr>
              <a:t>For internal use only.</a:t>
            </a:r>
            <a:endParaRPr lang="en-US" dirty="0">
              <a:solidFill>
                <a:srgbClr val="000000">
                  <a:lumMod val="50000"/>
                  <a:lumOff val="50000"/>
                </a:srgbClr>
              </a:solidFill>
            </a:endParaRPr>
          </a:p>
        </p:txBody>
      </p:sp>
      <p:sp>
        <p:nvSpPr>
          <p:cNvPr id="7" name="Rectangle 45"/>
          <p:cNvSpPr>
            <a:spLocks noGrp="1" noChangeArrowheads="1"/>
          </p:cNvSpPr>
          <p:nvPr>
            <p:ph type="dt" sz="half" idx="16"/>
          </p:nvPr>
        </p:nvSpPr>
        <p:spPr>
          <a:xfrm>
            <a:off x="457200" y="6477000"/>
            <a:ext cx="1276350" cy="246063"/>
          </a:xfrm>
          <a:prstGeom prst="rect">
            <a:avLst/>
          </a:prstGeom>
        </p:spPr>
        <p:txBody>
          <a:bodyPr/>
          <a:lstStyle>
            <a:lvl1pPr>
              <a:defRPr sz="900">
                <a:solidFill>
                  <a:schemeClr val="accent4">
                    <a:lumMod val="50000"/>
                    <a:lumOff val="50000"/>
                  </a:schemeClr>
                </a:solidFill>
                <a:cs typeface="+mn-cs"/>
              </a:defRPr>
            </a:lvl1pPr>
          </a:lstStyle>
          <a:p>
            <a:pPr eaLnBrk="0" hangingPunct="0">
              <a:defRPr/>
            </a:pPr>
            <a:fld id="{508A78EB-9FC8-4961-BFED-0988ACBE17CB}" type="datetime4">
              <a:rPr lang="en-US">
                <a:solidFill>
                  <a:srgbClr val="000000">
                    <a:lumMod val="50000"/>
                    <a:lumOff val="50000"/>
                  </a:srgbClr>
                </a:solidFill>
              </a:rPr>
              <a:pPr eaLnBrk="0" hangingPunct="0">
                <a:defRPr/>
              </a:pPr>
              <a:t>October 18, 2017</a:t>
            </a:fld>
            <a:endParaRPr lang="en-US">
              <a:solidFill>
                <a:srgbClr val="000000">
                  <a:lumMod val="50000"/>
                  <a:lumOff val="50000"/>
                </a:srgbClr>
              </a:solidFill>
            </a:endParaRPr>
          </a:p>
        </p:txBody>
      </p:sp>
    </p:spTree>
    <p:extLst>
      <p:ext uri="{BB962C8B-B14F-4D97-AF65-F5344CB8AC3E}">
        <p14:creationId xmlns:p14="http://schemas.microsoft.com/office/powerpoint/2010/main" val="4113795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433732"/>
            <a:ext cx="60198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1219200" y="3836610"/>
            <a:ext cx="60198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descr="IHI_Symbol.png"/>
          <p:cNvPicPr>
            <a:picLocks noChangeAspect="1"/>
          </p:cNvPicPr>
          <p:nvPr/>
        </p:nvPicPr>
        <p:blipFill>
          <a:blip r:embed="rId2" cstate="print"/>
          <a:stretch>
            <a:fillRect/>
          </a:stretch>
        </p:blipFill>
        <p:spPr>
          <a:xfrm>
            <a:off x="8241223" y="6224155"/>
            <a:ext cx="438652" cy="432955"/>
          </a:xfrm>
          <a:prstGeom prst="rect">
            <a:avLst/>
          </a:prstGeom>
        </p:spPr>
      </p:pic>
    </p:spTree>
    <p:extLst>
      <p:ext uri="{BB962C8B-B14F-4D97-AF65-F5344CB8AC3E}">
        <p14:creationId xmlns:p14="http://schemas.microsoft.com/office/powerpoint/2010/main" val="1143615644"/>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2573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4873625"/>
            <a:ext cx="3810000" cy="143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4873625"/>
            <a:ext cx="3810000" cy="143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488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851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80483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9964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604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2819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5330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9690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1439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4752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449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647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423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37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9337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47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6.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43" descr="thin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00" y="109538"/>
            <a:ext cx="91567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gray">
          <a:xfrm>
            <a:off x="457200" y="4076700"/>
            <a:ext cx="77724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gray">
          <a:xfrm>
            <a:off x="457200" y="4873625"/>
            <a:ext cx="77724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37"/>
          <p:cNvSpPr>
            <a:spLocks noChangeArrowheads="1"/>
          </p:cNvSpPr>
          <p:nvPr/>
        </p:nvSpPr>
        <p:spPr bwMode="gray">
          <a:xfrm flipV="1">
            <a:off x="0" y="0"/>
            <a:ext cx="9144000" cy="109538"/>
          </a:xfrm>
          <a:prstGeom prst="rect">
            <a:avLst/>
          </a:prstGeom>
          <a:solidFill>
            <a:srgbClr val="216A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46731" y="5793859"/>
            <a:ext cx="810665" cy="819940"/>
          </a:xfrm>
          <a:prstGeom prst="rect">
            <a:avLst/>
          </a:prstGeom>
        </p:spPr>
      </p:pic>
    </p:spTree>
    <p:extLst>
      <p:ext uri="{BB962C8B-B14F-4D97-AF65-F5344CB8AC3E}">
        <p14:creationId xmlns:p14="http://schemas.microsoft.com/office/powerpoint/2010/main" val="35659312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fontAlgn="base" hangingPunct="1">
        <a:lnSpc>
          <a:spcPct val="90000"/>
        </a:lnSpc>
        <a:spcBef>
          <a:spcPct val="30000"/>
        </a:spcBef>
        <a:spcAft>
          <a:spcPct val="0"/>
        </a:spcAft>
        <a:defRPr sz="3400" b="1">
          <a:solidFill>
            <a:srgbClr val="216A8B"/>
          </a:solidFill>
          <a:latin typeface="+mj-lt"/>
          <a:ea typeface="+mj-ea"/>
          <a:cs typeface="+mj-cs"/>
        </a:defRPr>
      </a:lvl1pPr>
      <a:lvl2pPr algn="l" rtl="0" eaLnBrk="1" fontAlgn="base" hangingPunct="1">
        <a:lnSpc>
          <a:spcPct val="90000"/>
        </a:lnSpc>
        <a:spcBef>
          <a:spcPct val="30000"/>
        </a:spcBef>
        <a:spcAft>
          <a:spcPct val="0"/>
        </a:spcAft>
        <a:defRPr sz="3400" b="1">
          <a:solidFill>
            <a:srgbClr val="216A8B"/>
          </a:solidFill>
          <a:latin typeface="Arial Narrow" pitchFamily="34" charset="0"/>
          <a:cs typeface="Arial" charset="0"/>
        </a:defRPr>
      </a:lvl2pPr>
      <a:lvl3pPr algn="l" rtl="0" eaLnBrk="1" fontAlgn="base" hangingPunct="1">
        <a:lnSpc>
          <a:spcPct val="90000"/>
        </a:lnSpc>
        <a:spcBef>
          <a:spcPct val="30000"/>
        </a:spcBef>
        <a:spcAft>
          <a:spcPct val="0"/>
        </a:spcAft>
        <a:defRPr sz="3400" b="1">
          <a:solidFill>
            <a:srgbClr val="216A8B"/>
          </a:solidFill>
          <a:latin typeface="Arial Narrow" pitchFamily="34" charset="0"/>
          <a:cs typeface="Arial" charset="0"/>
        </a:defRPr>
      </a:lvl3pPr>
      <a:lvl4pPr algn="l" rtl="0" eaLnBrk="1" fontAlgn="base" hangingPunct="1">
        <a:lnSpc>
          <a:spcPct val="90000"/>
        </a:lnSpc>
        <a:spcBef>
          <a:spcPct val="30000"/>
        </a:spcBef>
        <a:spcAft>
          <a:spcPct val="0"/>
        </a:spcAft>
        <a:defRPr sz="3400" b="1">
          <a:solidFill>
            <a:srgbClr val="216A8B"/>
          </a:solidFill>
          <a:latin typeface="Arial Narrow" pitchFamily="34" charset="0"/>
          <a:cs typeface="Arial" charset="0"/>
        </a:defRPr>
      </a:lvl4pPr>
      <a:lvl5pPr algn="l" rtl="0" eaLnBrk="1" fontAlgn="base" hangingPunct="1">
        <a:lnSpc>
          <a:spcPct val="90000"/>
        </a:lnSpc>
        <a:spcBef>
          <a:spcPct val="30000"/>
        </a:spcBef>
        <a:spcAft>
          <a:spcPct val="0"/>
        </a:spcAft>
        <a:defRPr sz="3400" b="1">
          <a:solidFill>
            <a:srgbClr val="216A8B"/>
          </a:solidFill>
          <a:latin typeface="Arial Narrow" pitchFamily="34" charset="0"/>
          <a:cs typeface="Arial" charset="0"/>
        </a:defRPr>
      </a:lvl5pPr>
      <a:lvl6pPr marL="457200" algn="l" rtl="0" eaLnBrk="1" fontAlgn="base" hangingPunct="1">
        <a:lnSpc>
          <a:spcPct val="90000"/>
        </a:lnSpc>
        <a:spcBef>
          <a:spcPct val="30000"/>
        </a:spcBef>
        <a:spcAft>
          <a:spcPct val="0"/>
        </a:spcAft>
        <a:defRPr sz="3400" b="1">
          <a:solidFill>
            <a:srgbClr val="216A8B"/>
          </a:solidFill>
          <a:latin typeface="Arial Narrow" pitchFamily="34" charset="0"/>
          <a:cs typeface="Arial" charset="0"/>
        </a:defRPr>
      </a:lvl6pPr>
      <a:lvl7pPr marL="914400" algn="l" rtl="0" eaLnBrk="1" fontAlgn="base" hangingPunct="1">
        <a:lnSpc>
          <a:spcPct val="90000"/>
        </a:lnSpc>
        <a:spcBef>
          <a:spcPct val="30000"/>
        </a:spcBef>
        <a:spcAft>
          <a:spcPct val="0"/>
        </a:spcAft>
        <a:defRPr sz="3400" b="1">
          <a:solidFill>
            <a:srgbClr val="216A8B"/>
          </a:solidFill>
          <a:latin typeface="Arial Narrow" pitchFamily="34" charset="0"/>
          <a:cs typeface="Arial" charset="0"/>
        </a:defRPr>
      </a:lvl7pPr>
      <a:lvl8pPr marL="1371600" algn="l" rtl="0" eaLnBrk="1" fontAlgn="base" hangingPunct="1">
        <a:lnSpc>
          <a:spcPct val="90000"/>
        </a:lnSpc>
        <a:spcBef>
          <a:spcPct val="30000"/>
        </a:spcBef>
        <a:spcAft>
          <a:spcPct val="0"/>
        </a:spcAft>
        <a:defRPr sz="3400" b="1">
          <a:solidFill>
            <a:srgbClr val="216A8B"/>
          </a:solidFill>
          <a:latin typeface="Arial Narrow" pitchFamily="34" charset="0"/>
          <a:cs typeface="Arial" charset="0"/>
        </a:defRPr>
      </a:lvl8pPr>
      <a:lvl9pPr marL="1828800" algn="l" rtl="0" eaLnBrk="1" fontAlgn="base" hangingPunct="1">
        <a:lnSpc>
          <a:spcPct val="90000"/>
        </a:lnSpc>
        <a:spcBef>
          <a:spcPct val="30000"/>
        </a:spcBef>
        <a:spcAft>
          <a:spcPct val="0"/>
        </a:spcAft>
        <a:defRPr sz="3400" b="1">
          <a:solidFill>
            <a:srgbClr val="216A8B"/>
          </a:solidFill>
          <a:latin typeface="Arial Narrow" pitchFamily="34" charset="0"/>
          <a:cs typeface="Arial" charset="0"/>
        </a:defRPr>
      </a:lvl9pPr>
    </p:titleStyle>
    <p:bodyStyle>
      <a:lvl1pPr marL="342900" indent="-342900" algn="l" rtl="0" eaLnBrk="1" fontAlgn="base" hangingPunct="1">
        <a:lnSpc>
          <a:spcPct val="90000"/>
        </a:lnSpc>
        <a:spcBef>
          <a:spcPct val="0"/>
        </a:spcBef>
        <a:spcAft>
          <a:spcPct val="0"/>
        </a:spcAft>
        <a:buClr>
          <a:srgbClr val="216A8B"/>
        </a:buClr>
        <a:defRPr>
          <a:solidFill>
            <a:schemeClr val="tx1"/>
          </a:solidFill>
          <a:latin typeface="+mn-lt"/>
          <a:ea typeface="+mn-ea"/>
          <a:cs typeface="+mn-cs"/>
        </a:defRPr>
      </a:lvl1pPr>
      <a:lvl2pPr marL="457200" algn="l" rtl="0" eaLnBrk="1" fontAlgn="base" hangingPunct="1">
        <a:lnSpc>
          <a:spcPct val="90000"/>
        </a:lnSpc>
        <a:spcBef>
          <a:spcPct val="0"/>
        </a:spcBef>
        <a:spcAft>
          <a:spcPct val="0"/>
        </a:spcAft>
        <a:buClr>
          <a:srgbClr val="216A8B"/>
        </a:buClr>
        <a:defRPr sz="2000">
          <a:solidFill>
            <a:schemeClr val="bg2"/>
          </a:solidFill>
          <a:latin typeface="+mn-lt"/>
          <a:cs typeface="+mn-cs"/>
        </a:defRPr>
      </a:lvl2pPr>
      <a:lvl3pPr marL="914400" algn="l" rtl="0" eaLnBrk="1" fontAlgn="base" hangingPunct="1">
        <a:lnSpc>
          <a:spcPct val="90000"/>
        </a:lnSpc>
        <a:spcBef>
          <a:spcPct val="0"/>
        </a:spcBef>
        <a:spcAft>
          <a:spcPct val="0"/>
        </a:spcAft>
        <a:buClr>
          <a:srgbClr val="216A8B"/>
        </a:buClr>
        <a:defRPr sz="2000">
          <a:solidFill>
            <a:schemeClr val="bg2"/>
          </a:solidFill>
          <a:latin typeface="+mn-lt"/>
          <a:cs typeface="+mn-cs"/>
        </a:defRPr>
      </a:lvl3pPr>
      <a:lvl4pPr marL="1371600" algn="l" rtl="0" eaLnBrk="1" fontAlgn="base" hangingPunct="1">
        <a:lnSpc>
          <a:spcPct val="90000"/>
        </a:lnSpc>
        <a:spcBef>
          <a:spcPct val="0"/>
        </a:spcBef>
        <a:spcAft>
          <a:spcPct val="0"/>
        </a:spcAft>
        <a:buClr>
          <a:srgbClr val="216A8B"/>
        </a:buClr>
        <a:defRPr sz="2000">
          <a:solidFill>
            <a:schemeClr val="bg2"/>
          </a:solidFill>
          <a:latin typeface="+mn-lt"/>
          <a:cs typeface="+mn-cs"/>
        </a:defRPr>
      </a:lvl4pPr>
      <a:lvl5pPr marL="1828800" algn="l" rtl="0" eaLnBrk="1" fontAlgn="base" hangingPunct="1">
        <a:lnSpc>
          <a:spcPct val="90000"/>
        </a:lnSpc>
        <a:spcBef>
          <a:spcPct val="0"/>
        </a:spcBef>
        <a:spcAft>
          <a:spcPct val="0"/>
        </a:spcAft>
        <a:buClr>
          <a:srgbClr val="216A8B"/>
        </a:buClr>
        <a:defRPr sz="2000">
          <a:solidFill>
            <a:schemeClr val="bg2"/>
          </a:solidFill>
          <a:latin typeface="+mn-lt"/>
          <a:cs typeface="+mn-cs"/>
        </a:defRPr>
      </a:lvl5pPr>
      <a:lvl6pPr marL="2286000" algn="l" rtl="0" eaLnBrk="1" fontAlgn="base" hangingPunct="1">
        <a:lnSpc>
          <a:spcPct val="90000"/>
        </a:lnSpc>
        <a:spcBef>
          <a:spcPct val="0"/>
        </a:spcBef>
        <a:spcAft>
          <a:spcPct val="0"/>
        </a:spcAft>
        <a:buClr>
          <a:srgbClr val="216A8B"/>
        </a:buClr>
        <a:defRPr sz="2000">
          <a:solidFill>
            <a:schemeClr val="bg2"/>
          </a:solidFill>
          <a:latin typeface="+mn-lt"/>
          <a:cs typeface="+mn-cs"/>
        </a:defRPr>
      </a:lvl6pPr>
      <a:lvl7pPr marL="2743200" algn="l" rtl="0" eaLnBrk="1" fontAlgn="base" hangingPunct="1">
        <a:lnSpc>
          <a:spcPct val="90000"/>
        </a:lnSpc>
        <a:spcBef>
          <a:spcPct val="0"/>
        </a:spcBef>
        <a:spcAft>
          <a:spcPct val="0"/>
        </a:spcAft>
        <a:buClr>
          <a:srgbClr val="216A8B"/>
        </a:buClr>
        <a:defRPr sz="2000">
          <a:solidFill>
            <a:schemeClr val="bg2"/>
          </a:solidFill>
          <a:latin typeface="+mn-lt"/>
          <a:cs typeface="+mn-cs"/>
        </a:defRPr>
      </a:lvl7pPr>
      <a:lvl8pPr marL="3200400" algn="l" rtl="0" eaLnBrk="1" fontAlgn="base" hangingPunct="1">
        <a:lnSpc>
          <a:spcPct val="90000"/>
        </a:lnSpc>
        <a:spcBef>
          <a:spcPct val="0"/>
        </a:spcBef>
        <a:spcAft>
          <a:spcPct val="0"/>
        </a:spcAft>
        <a:buClr>
          <a:srgbClr val="216A8B"/>
        </a:buClr>
        <a:defRPr sz="2000">
          <a:solidFill>
            <a:schemeClr val="bg2"/>
          </a:solidFill>
          <a:latin typeface="+mn-lt"/>
          <a:cs typeface="+mn-cs"/>
        </a:defRPr>
      </a:lvl8pPr>
      <a:lvl9pPr marL="3657600" algn="l" rtl="0" eaLnBrk="1" fontAlgn="base" hangingPunct="1">
        <a:lnSpc>
          <a:spcPct val="90000"/>
        </a:lnSpc>
        <a:spcBef>
          <a:spcPct val="0"/>
        </a:spcBef>
        <a:spcAft>
          <a:spcPct val="0"/>
        </a:spcAft>
        <a:buClr>
          <a:srgbClr val="216A8B"/>
        </a:buCl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gray">
          <a:xfrm flipV="1">
            <a:off x="0" y="2962275"/>
            <a:ext cx="9144000" cy="3566160"/>
          </a:xfrm>
          <a:prstGeom prst="rect">
            <a:avLst/>
          </a:prstGeom>
          <a:solidFill>
            <a:srgbClr val="216A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2051" name="Rectangle 4"/>
          <p:cNvSpPr>
            <a:spLocks noGrp="1" noChangeArrowheads="1"/>
          </p:cNvSpPr>
          <p:nvPr>
            <p:ph type="title"/>
          </p:nvPr>
        </p:nvSpPr>
        <p:spPr bwMode="gray">
          <a:xfrm>
            <a:off x="457200" y="4157663"/>
            <a:ext cx="77724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Segue Slide</a:t>
            </a:r>
          </a:p>
        </p:txBody>
      </p:sp>
      <p:sp>
        <p:nvSpPr>
          <p:cNvPr id="4" name="Footer Placeholder 3"/>
          <p:cNvSpPr txBox="1">
            <a:spLocks/>
          </p:cNvSpPr>
          <p:nvPr userDrawn="1"/>
        </p:nvSpPr>
        <p:spPr bwMode="gray">
          <a:xfrm>
            <a:off x="4114800" y="6512631"/>
            <a:ext cx="4423410" cy="276999"/>
          </a:xfrm>
          <a:prstGeom prst="rect">
            <a:avLst/>
          </a:prstGeom>
          <a:noFill/>
          <a:ln>
            <a:noFill/>
          </a:ln>
          <a:effectLst/>
          <a:extLst/>
        </p:spPr>
        <p:txBody>
          <a:bodyPr wrap="square">
            <a:spAutoFit/>
          </a:bodyPr>
          <a:lstStyle>
            <a:lvl1pPr>
              <a:defRPr>
                <a:solidFill>
                  <a:schemeClr val="tx1"/>
                </a:solidFill>
                <a:latin typeface="Arial Narrow" pitchFamily="34" charset="0"/>
                <a:cs typeface="Arial" pitchFamily="34" charset="0"/>
              </a:defRPr>
            </a:lvl1pPr>
            <a:lvl2pPr marL="742950" indent="-285750">
              <a:defRPr>
                <a:solidFill>
                  <a:schemeClr val="tx1"/>
                </a:solidFill>
                <a:latin typeface="Arial Narrow" pitchFamily="34" charset="0"/>
                <a:cs typeface="Arial" pitchFamily="34" charset="0"/>
              </a:defRPr>
            </a:lvl2pPr>
            <a:lvl3pPr marL="1143000" indent="-228600">
              <a:defRPr>
                <a:solidFill>
                  <a:schemeClr val="tx1"/>
                </a:solidFill>
                <a:latin typeface="Arial Narrow" pitchFamily="34" charset="0"/>
                <a:cs typeface="Arial" pitchFamily="34" charset="0"/>
              </a:defRPr>
            </a:lvl3pPr>
            <a:lvl4pPr marL="1600200" indent="-228600">
              <a:defRPr>
                <a:solidFill>
                  <a:schemeClr val="tx1"/>
                </a:solidFill>
                <a:latin typeface="Arial Narrow" pitchFamily="34" charset="0"/>
                <a:cs typeface="Arial" pitchFamily="34" charset="0"/>
              </a:defRPr>
            </a:lvl4pPr>
            <a:lvl5pPr marL="2057400" indent="-22860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marL="18288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A6A"/>
                </a:solidFill>
                <a:effectLst/>
                <a:uLnTx/>
                <a:uFillTx/>
                <a:latin typeface="Arial Narrow" pitchFamily="34" charset="0"/>
                <a:cs typeface="Arial" pitchFamily="34" charset="0"/>
              </a:rPr>
              <a:t> © 2016 The Permanente  Medical Group, Inc. All rights reserved. </a:t>
            </a:r>
          </a:p>
        </p:txBody>
      </p:sp>
      <p:grpSp>
        <p:nvGrpSpPr>
          <p:cNvPr id="5" name="Group 4"/>
          <p:cNvGrpSpPr/>
          <p:nvPr userDrawn="1"/>
        </p:nvGrpSpPr>
        <p:grpSpPr bwMode="gray">
          <a:xfrm>
            <a:off x="8502351" y="6227298"/>
            <a:ext cx="573077" cy="570665"/>
            <a:chOff x="8305800" y="6057900"/>
            <a:chExt cx="650438" cy="647700"/>
          </a:xfrm>
        </p:grpSpPr>
        <p:sp>
          <p:nvSpPr>
            <p:cNvPr id="6" name="Oval 5"/>
            <p:cNvSpPr/>
            <p:nvPr/>
          </p:nvSpPr>
          <p:spPr bwMode="gray">
            <a:xfrm>
              <a:off x="8308538" y="6057900"/>
              <a:ext cx="647700" cy="647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4">
              <a:clrChange>
                <a:clrFrom>
                  <a:srgbClr val="FFFFFF"/>
                </a:clrFrom>
                <a:clrTo>
                  <a:srgbClr val="FFFFFF">
                    <a:alpha val="0"/>
                  </a:srgbClr>
                </a:clrTo>
              </a:clrChange>
            </a:blip>
            <a:stretch>
              <a:fillRect/>
            </a:stretch>
          </p:blipFill>
          <p:spPr bwMode="gray">
            <a:xfrm>
              <a:off x="8305800" y="6058481"/>
              <a:ext cx="650438" cy="647119"/>
            </a:xfrm>
            <a:prstGeom prst="rect">
              <a:avLst/>
            </a:prstGeom>
          </p:spPr>
        </p:pic>
      </p:grpSp>
    </p:spTree>
    <p:custDataLst>
      <p:tags r:id="rId13"/>
    </p:custDataLst>
    <p:extLst>
      <p:ext uri="{BB962C8B-B14F-4D97-AF65-F5344CB8AC3E}">
        <p14:creationId xmlns:p14="http://schemas.microsoft.com/office/powerpoint/2010/main" val="28812676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1" fontAlgn="base" hangingPunct="1">
        <a:lnSpc>
          <a:spcPct val="90000"/>
        </a:lnSpc>
        <a:spcBef>
          <a:spcPct val="0"/>
        </a:spcBef>
        <a:spcAft>
          <a:spcPct val="0"/>
        </a:spcAft>
        <a:defRPr sz="3400" b="1">
          <a:solidFill>
            <a:schemeClr val="bg1"/>
          </a:solidFill>
          <a:latin typeface="+mj-lt"/>
          <a:ea typeface="+mj-ea"/>
          <a:cs typeface="+mj-cs"/>
        </a:defRPr>
      </a:lvl1pPr>
      <a:lvl2pPr algn="l" rtl="0" eaLnBrk="1" fontAlgn="base" hangingPunct="1">
        <a:lnSpc>
          <a:spcPct val="90000"/>
        </a:lnSpc>
        <a:spcBef>
          <a:spcPct val="0"/>
        </a:spcBef>
        <a:spcAft>
          <a:spcPct val="0"/>
        </a:spcAft>
        <a:defRPr sz="3400" b="1">
          <a:solidFill>
            <a:schemeClr val="bg1"/>
          </a:solidFill>
          <a:latin typeface="Arial Narrow" pitchFamily="34" charset="0"/>
          <a:cs typeface="Arial" charset="0"/>
        </a:defRPr>
      </a:lvl2pPr>
      <a:lvl3pPr algn="l" rtl="0" eaLnBrk="1" fontAlgn="base" hangingPunct="1">
        <a:lnSpc>
          <a:spcPct val="90000"/>
        </a:lnSpc>
        <a:spcBef>
          <a:spcPct val="0"/>
        </a:spcBef>
        <a:spcAft>
          <a:spcPct val="0"/>
        </a:spcAft>
        <a:defRPr sz="3400" b="1">
          <a:solidFill>
            <a:schemeClr val="bg1"/>
          </a:solidFill>
          <a:latin typeface="Arial Narrow" pitchFamily="34" charset="0"/>
          <a:cs typeface="Arial" charset="0"/>
        </a:defRPr>
      </a:lvl3pPr>
      <a:lvl4pPr algn="l" rtl="0" eaLnBrk="1" fontAlgn="base" hangingPunct="1">
        <a:lnSpc>
          <a:spcPct val="90000"/>
        </a:lnSpc>
        <a:spcBef>
          <a:spcPct val="0"/>
        </a:spcBef>
        <a:spcAft>
          <a:spcPct val="0"/>
        </a:spcAft>
        <a:defRPr sz="3400" b="1">
          <a:solidFill>
            <a:schemeClr val="bg1"/>
          </a:solidFill>
          <a:latin typeface="Arial Narrow" pitchFamily="34" charset="0"/>
          <a:cs typeface="Arial" charset="0"/>
        </a:defRPr>
      </a:lvl4pPr>
      <a:lvl5pPr algn="l" rtl="0" eaLnBrk="1" fontAlgn="base" hangingPunct="1">
        <a:lnSpc>
          <a:spcPct val="90000"/>
        </a:lnSpc>
        <a:spcBef>
          <a:spcPct val="0"/>
        </a:spcBef>
        <a:spcAft>
          <a:spcPct val="0"/>
        </a:spcAft>
        <a:defRPr sz="3400" b="1">
          <a:solidFill>
            <a:schemeClr val="bg1"/>
          </a:solidFill>
          <a:latin typeface="Arial Narrow" pitchFamily="34" charset="0"/>
          <a:cs typeface="Arial" charset="0"/>
        </a:defRPr>
      </a:lvl5pPr>
      <a:lvl6pPr marL="457200" algn="l" rtl="0" eaLnBrk="1" fontAlgn="base" hangingPunct="1">
        <a:lnSpc>
          <a:spcPct val="90000"/>
        </a:lnSpc>
        <a:spcBef>
          <a:spcPct val="0"/>
        </a:spcBef>
        <a:spcAft>
          <a:spcPct val="0"/>
        </a:spcAft>
        <a:defRPr sz="3400" b="1">
          <a:solidFill>
            <a:schemeClr val="bg1"/>
          </a:solidFill>
          <a:latin typeface="Arial Narrow" pitchFamily="34" charset="0"/>
          <a:cs typeface="Arial" charset="0"/>
        </a:defRPr>
      </a:lvl6pPr>
      <a:lvl7pPr marL="914400" algn="l" rtl="0" eaLnBrk="1" fontAlgn="base" hangingPunct="1">
        <a:lnSpc>
          <a:spcPct val="90000"/>
        </a:lnSpc>
        <a:spcBef>
          <a:spcPct val="0"/>
        </a:spcBef>
        <a:spcAft>
          <a:spcPct val="0"/>
        </a:spcAft>
        <a:defRPr sz="3400" b="1">
          <a:solidFill>
            <a:schemeClr val="bg1"/>
          </a:solidFill>
          <a:latin typeface="Arial Narrow" pitchFamily="34" charset="0"/>
          <a:cs typeface="Arial" charset="0"/>
        </a:defRPr>
      </a:lvl7pPr>
      <a:lvl8pPr marL="1371600" algn="l" rtl="0" eaLnBrk="1" fontAlgn="base" hangingPunct="1">
        <a:lnSpc>
          <a:spcPct val="90000"/>
        </a:lnSpc>
        <a:spcBef>
          <a:spcPct val="0"/>
        </a:spcBef>
        <a:spcAft>
          <a:spcPct val="0"/>
        </a:spcAft>
        <a:defRPr sz="3400" b="1">
          <a:solidFill>
            <a:schemeClr val="bg1"/>
          </a:solidFill>
          <a:latin typeface="Arial Narrow" pitchFamily="34" charset="0"/>
          <a:cs typeface="Arial" charset="0"/>
        </a:defRPr>
      </a:lvl8pPr>
      <a:lvl9pPr marL="1828800" algn="l" rtl="0" eaLnBrk="1" fontAlgn="base" hangingPunct="1">
        <a:lnSpc>
          <a:spcPct val="90000"/>
        </a:lnSpc>
        <a:spcBef>
          <a:spcPct val="0"/>
        </a:spcBef>
        <a:spcAft>
          <a:spcPct val="0"/>
        </a:spcAft>
        <a:defRPr sz="3400" b="1">
          <a:solidFill>
            <a:schemeClr val="bg1"/>
          </a:solidFill>
          <a:latin typeface="Arial Narrow" pitchFamily="34" charset="0"/>
          <a:cs typeface="Arial" charset="0"/>
        </a:defRPr>
      </a:lvl9pPr>
    </p:titleStyle>
    <p:bodyStyle>
      <a:lvl1pPr marL="342900" indent="-342900" algn="l" rtl="0" eaLnBrk="1" fontAlgn="base" hangingPunct="1">
        <a:lnSpc>
          <a:spcPct val="90000"/>
        </a:lnSpc>
        <a:spcBef>
          <a:spcPct val="0"/>
        </a:spcBef>
        <a:spcAft>
          <a:spcPct val="0"/>
        </a:spcAft>
        <a:buClr>
          <a:srgbClr val="216A8B"/>
        </a:buClr>
        <a:defRPr sz="2000">
          <a:solidFill>
            <a:schemeClr val="bg1"/>
          </a:solidFill>
          <a:latin typeface="+mn-lt"/>
          <a:ea typeface="+mn-ea"/>
          <a:cs typeface="+mn-cs"/>
        </a:defRPr>
      </a:lvl1pPr>
      <a:lvl2pPr marL="457200" algn="l" rtl="0" eaLnBrk="1" fontAlgn="base" hangingPunct="1">
        <a:lnSpc>
          <a:spcPct val="90000"/>
        </a:lnSpc>
        <a:spcBef>
          <a:spcPct val="0"/>
        </a:spcBef>
        <a:spcAft>
          <a:spcPct val="0"/>
        </a:spcAft>
        <a:buClr>
          <a:srgbClr val="216A8B"/>
        </a:buClr>
        <a:defRPr sz="2000">
          <a:solidFill>
            <a:schemeClr val="bg2"/>
          </a:solidFill>
          <a:latin typeface="+mn-lt"/>
          <a:cs typeface="+mn-cs"/>
        </a:defRPr>
      </a:lvl2pPr>
      <a:lvl3pPr marL="914400" algn="l" rtl="0" eaLnBrk="1" fontAlgn="base" hangingPunct="1">
        <a:lnSpc>
          <a:spcPct val="90000"/>
        </a:lnSpc>
        <a:spcBef>
          <a:spcPct val="0"/>
        </a:spcBef>
        <a:spcAft>
          <a:spcPct val="0"/>
        </a:spcAft>
        <a:buClr>
          <a:srgbClr val="216A8B"/>
        </a:buClr>
        <a:defRPr sz="2000">
          <a:solidFill>
            <a:schemeClr val="bg2"/>
          </a:solidFill>
          <a:latin typeface="+mn-lt"/>
          <a:cs typeface="+mn-cs"/>
        </a:defRPr>
      </a:lvl3pPr>
      <a:lvl4pPr marL="1371600" algn="l" rtl="0" eaLnBrk="1" fontAlgn="base" hangingPunct="1">
        <a:lnSpc>
          <a:spcPct val="90000"/>
        </a:lnSpc>
        <a:spcBef>
          <a:spcPct val="0"/>
        </a:spcBef>
        <a:spcAft>
          <a:spcPct val="0"/>
        </a:spcAft>
        <a:buClr>
          <a:srgbClr val="216A8B"/>
        </a:buClr>
        <a:defRPr sz="2000">
          <a:solidFill>
            <a:schemeClr val="bg2"/>
          </a:solidFill>
          <a:latin typeface="+mn-lt"/>
          <a:cs typeface="+mn-cs"/>
        </a:defRPr>
      </a:lvl4pPr>
      <a:lvl5pPr marL="1828800" algn="l" rtl="0" eaLnBrk="1" fontAlgn="base" hangingPunct="1">
        <a:lnSpc>
          <a:spcPct val="90000"/>
        </a:lnSpc>
        <a:spcBef>
          <a:spcPct val="0"/>
        </a:spcBef>
        <a:spcAft>
          <a:spcPct val="0"/>
        </a:spcAft>
        <a:buClr>
          <a:srgbClr val="216A8B"/>
        </a:buClr>
        <a:defRPr sz="2000">
          <a:solidFill>
            <a:schemeClr val="bg2"/>
          </a:solidFill>
          <a:latin typeface="+mn-lt"/>
          <a:cs typeface="+mn-cs"/>
        </a:defRPr>
      </a:lvl5pPr>
      <a:lvl6pPr marL="2286000" algn="l" rtl="0" eaLnBrk="1" fontAlgn="base" hangingPunct="1">
        <a:lnSpc>
          <a:spcPct val="90000"/>
        </a:lnSpc>
        <a:spcBef>
          <a:spcPct val="0"/>
        </a:spcBef>
        <a:spcAft>
          <a:spcPct val="0"/>
        </a:spcAft>
        <a:buClr>
          <a:srgbClr val="216A8B"/>
        </a:buClr>
        <a:defRPr sz="2000">
          <a:solidFill>
            <a:schemeClr val="bg2"/>
          </a:solidFill>
          <a:latin typeface="+mn-lt"/>
          <a:cs typeface="+mn-cs"/>
        </a:defRPr>
      </a:lvl6pPr>
      <a:lvl7pPr marL="2743200" algn="l" rtl="0" eaLnBrk="1" fontAlgn="base" hangingPunct="1">
        <a:lnSpc>
          <a:spcPct val="90000"/>
        </a:lnSpc>
        <a:spcBef>
          <a:spcPct val="0"/>
        </a:spcBef>
        <a:spcAft>
          <a:spcPct val="0"/>
        </a:spcAft>
        <a:buClr>
          <a:srgbClr val="216A8B"/>
        </a:buClr>
        <a:defRPr sz="2000">
          <a:solidFill>
            <a:schemeClr val="bg2"/>
          </a:solidFill>
          <a:latin typeface="+mn-lt"/>
          <a:cs typeface="+mn-cs"/>
        </a:defRPr>
      </a:lvl7pPr>
      <a:lvl8pPr marL="3200400" algn="l" rtl="0" eaLnBrk="1" fontAlgn="base" hangingPunct="1">
        <a:lnSpc>
          <a:spcPct val="90000"/>
        </a:lnSpc>
        <a:spcBef>
          <a:spcPct val="0"/>
        </a:spcBef>
        <a:spcAft>
          <a:spcPct val="0"/>
        </a:spcAft>
        <a:buClr>
          <a:srgbClr val="216A8B"/>
        </a:buClr>
        <a:defRPr sz="2000">
          <a:solidFill>
            <a:schemeClr val="bg2"/>
          </a:solidFill>
          <a:latin typeface="+mn-lt"/>
          <a:cs typeface="+mn-cs"/>
        </a:defRPr>
      </a:lvl8pPr>
      <a:lvl9pPr marL="3657600" algn="l" rtl="0" eaLnBrk="1" fontAlgn="base" hangingPunct="1">
        <a:lnSpc>
          <a:spcPct val="90000"/>
        </a:lnSpc>
        <a:spcBef>
          <a:spcPct val="0"/>
        </a:spcBef>
        <a:spcAft>
          <a:spcPct val="0"/>
        </a:spcAft>
        <a:buClr>
          <a:srgbClr val="216A8B"/>
        </a:buCl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gray">
          <a:xfrm>
            <a:off x="457200" y="684213"/>
            <a:ext cx="82296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t>Content Slide</a:t>
            </a:r>
          </a:p>
        </p:txBody>
      </p:sp>
      <p:sp>
        <p:nvSpPr>
          <p:cNvPr id="3075" name="Rectangle 3"/>
          <p:cNvSpPr>
            <a:spLocks noGrp="1" noChangeArrowheads="1"/>
          </p:cNvSpPr>
          <p:nvPr>
            <p:ph type="body" idx="1"/>
          </p:nvPr>
        </p:nvSpPr>
        <p:spPr bwMode="gray">
          <a:xfrm>
            <a:off x="457200" y="1736725"/>
            <a:ext cx="82296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41"/>
          <p:cNvSpPr>
            <a:spLocks noChangeArrowheads="1"/>
          </p:cNvSpPr>
          <p:nvPr/>
        </p:nvSpPr>
        <p:spPr bwMode="gray">
          <a:xfrm flipV="1">
            <a:off x="0" y="0"/>
            <a:ext cx="9144000" cy="109538"/>
          </a:xfrm>
          <a:prstGeom prst="rect">
            <a:avLst/>
          </a:prstGeom>
          <a:solidFill>
            <a:srgbClr val="216A8B"/>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9" name="Footer Placeholder 3"/>
          <p:cNvSpPr txBox="1">
            <a:spLocks/>
          </p:cNvSpPr>
          <p:nvPr/>
        </p:nvSpPr>
        <p:spPr bwMode="gray">
          <a:xfrm>
            <a:off x="4114800" y="6512631"/>
            <a:ext cx="4423410" cy="276999"/>
          </a:xfrm>
          <a:prstGeom prst="rect">
            <a:avLst/>
          </a:prstGeom>
          <a:noFill/>
          <a:ln>
            <a:noFill/>
          </a:ln>
          <a:effectLst/>
          <a:extLst/>
        </p:spPr>
        <p:txBody>
          <a:bodyPr wrap="square">
            <a:spAutoFit/>
          </a:bodyPr>
          <a:lstStyle>
            <a:lvl1pPr>
              <a:defRPr>
                <a:solidFill>
                  <a:schemeClr val="tx1"/>
                </a:solidFill>
                <a:latin typeface="Arial Narrow" pitchFamily="34" charset="0"/>
                <a:cs typeface="Arial" pitchFamily="34" charset="0"/>
              </a:defRPr>
            </a:lvl1pPr>
            <a:lvl2pPr marL="742950" indent="-285750">
              <a:defRPr>
                <a:solidFill>
                  <a:schemeClr val="tx1"/>
                </a:solidFill>
                <a:latin typeface="Arial Narrow" pitchFamily="34" charset="0"/>
                <a:cs typeface="Arial" pitchFamily="34" charset="0"/>
              </a:defRPr>
            </a:lvl2pPr>
            <a:lvl3pPr marL="1143000" indent="-228600">
              <a:defRPr>
                <a:solidFill>
                  <a:schemeClr val="tx1"/>
                </a:solidFill>
                <a:latin typeface="Arial Narrow" pitchFamily="34" charset="0"/>
                <a:cs typeface="Arial" pitchFamily="34" charset="0"/>
              </a:defRPr>
            </a:lvl3pPr>
            <a:lvl4pPr marL="1600200" indent="-228600">
              <a:defRPr>
                <a:solidFill>
                  <a:schemeClr val="tx1"/>
                </a:solidFill>
                <a:latin typeface="Arial Narrow" pitchFamily="34" charset="0"/>
                <a:cs typeface="Arial" pitchFamily="34" charset="0"/>
              </a:defRPr>
            </a:lvl4pPr>
            <a:lvl5pPr marL="2057400" indent="-22860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marL="182880" marR="0" lvl="0" indent="0" algn="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C5A6A"/>
                </a:solidFill>
                <a:effectLst/>
                <a:uLnTx/>
                <a:uFillTx/>
                <a:latin typeface="Arial Narrow" pitchFamily="34" charset="0"/>
                <a:cs typeface="Arial" pitchFamily="34" charset="0"/>
              </a:rPr>
              <a:t> © 2016 The Permanente  Medical Group, Inc. All rights reserved. </a:t>
            </a:r>
          </a:p>
        </p:txBody>
      </p:sp>
      <p:grpSp>
        <p:nvGrpSpPr>
          <p:cNvPr id="8" name="Group 7"/>
          <p:cNvGrpSpPr/>
          <p:nvPr userDrawn="1"/>
        </p:nvGrpSpPr>
        <p:grpSpPr bwMode="gray">
          <a:xfrm>
            <a:off x="8502351" y="6227298"/>
            <a:ext cx="573077" cy="570665"/>
            <a:chOff x="8305800" y="6057900"/>
            <a:chExt cx="650438" cy="647700"/>
          </a:xfrm>
        </p:grpSpPr>
        <p:sp>
          <p:nvSpPr>
            <p:cNvPr id="11" name="Oval 10"/>
            <p:cNvSpPr/>
            <p:nvPr/>
          </p:nvSpPr>
          <p:spPr bwMode="gray">
            <a:xfrm>
              <a:off x="8308538" y="6057900"/>
              <a:ext cx="647700" cy="647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8">
              <a:clrChange>
                <a:clrFrom>
                  <a:srgbClr val="FFFFFF"/>
                </a:clrFrom>
                <a:clrTo>
                  <a:srgbClr val="FFFFFF">
                    <a:alpha val="0"/>
                  </a:srgbClr>
                </a:clrTo>
              </a:clrChange>
            </a:blip>
            <a:stretch>
              <a:fillRect/>
            </a:stretch>
          </p:blipFill>
          <p:spPr bwMode="gray">
            <a:xfrm>
              <a:off x="8305800" y="6058481"/>
              <a:ext cx="650438" cy="647119"/>
            </a:xfrm>
            <a:prstGeom prst="rect">
              <a:avLst/>
            </a:prstGeom>
          </p:spPr>
        </p:pic>
      </p:grpSp>
      <p:sp>
        <p:nvSpPr>
          <p:cNvPr id="14" name="Rectangle 5"/>
          <p:cNvSpPr>
            <a:spLocks noGrp="1" noChangeArrowheads="1"/>
          </p:cNvSpPr>
          <p:nvPr>
            <p:ph type="sldNum" sz="quarter" idx="4"/>
          </p:nvPr>
        </p:nvSpPr>
        <p:spPr>
          <a:xfrm>
            <a:off x="76200" y="6512630"/>
            <a:ext cx="466725" cy="228600"/>
          </a:xfrm>
          <a:prstGeom prst="rect">
            <a:avLst/>
          </a:prstGeom>
          <a:ln/>
        </p:spPr>
        <p:txBody>
          <a:bodyPr/>
          <a:lstStyle>
            <a:lvl1pPr>
              <a:defRPr sz="1200"/>
            </a:lvl1pPr>
          </a:lstStyle>
          <a:p>
            <a:pPr>
              <a:defRPr/>
            </a:pPr>
            <a:fld id="{60A30308-B84C-483D-8494-5C7B64703163}" type="slidenum">
              <a:rPr lang="en-US" smtClean="0"/>
              <a:pPr>
                <a:defRPr/>
              </a:pPr>
              <a:t>‹#›</a:t>
            </a:fld>
            <a:endParaRPr lang="en-US"/>
          </a:p>
        </p:txBody>
      </p:sp>
    </p:spTree>
    <p:custDataLst>
      <p:tags r:id="rId17"/>
    </p:custDataLst>
    <p:extLst>
      <p:ext uri="{BB962C8B-B14F-4D97-AF65-F5344CB8AC3E}">
        <p14:creationId xmlns:p14="http://schemas.microsoft.com/office/powerpoint/2010/main" val="21050471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13" r:id="rId15"/>
  </p:sldLayoutIdLst>
  <p:hf hdr="0"/>
  <p:txStyles>
    <p:titleStyle>
      <a:lvl1pPr algn="l" rtl="0" eaLnBrk="1" fontAlgn="base" hangingPunct="1">
        <a:lnSpc>
          <a:spcPct val="90000"/>
        </a:lnSpc>
        <a:spcBef>
          <a:spcPct val="0"/>
        </a:spcBef>
        <a:spcAft>
          <a:spcPct val="0"/>
        </a:spcAft>
        <a:defRPr sz="3400" b="1">
          <a:solidFill>
            <a:srgbClr val="216A8B"/>
          </a:solidFill>
          <a:latin typeface="+mj-lt"/>
          <a:ea typeface="+mj-ea"/>
          <a:cs typeface="+mj-cs"/>
        </a:defRPr>
      </a:lvl1pPr>
      <a:lvl2pPr algn="l" rtl="0" eaLnBrk="1" fontAlgn="base" hangingPunct="1">
        <a:lnSpc>
          <a:spcPct val="90000"/>
        </a:lnSpc>
        <a:spcBef>
          <a:spcPct val="0"/>
        </a:spcBef>
        <a:spcAft>
          <a:spcPct val="0"/>
        </a:spcAft>
        <a:defRPr sz="3400" b="1">
          <a:solidFill>
            <a:srgbClr val="216A8B"/>
          </a:solidFill>
          <a:latin typeface="Arial Narrow" pitchFamily="34" charset="0"/>
          <a:cs typeface="Arial" charset="0"/>
        </a:defRPr>
      </a:lvl2pPr>
      <a:lvl3pPr algn="l" rtl="0" eaLnBrk="1" fontAlgn="base" hangingPunct="1">
        <a:lnSpc>
          <a:spcPct val="90000"/>
        </a:lnSpc>
        <a:spcBef>
          <a:spcPct val="0"/>
        </a:spcBef>
        <a:spcAft>
          <a:spcPct val="0"/>
        </a:spcAft>
        <a:defRPr sz="3400" b="1">
          <a:solidFill>
            <a:srgbClr val="216A8B"/>
          </a:solidFill>
          <a:latin typeface="Arial Narrow" pitchFamily="34" charset="0"/>
          <a:cs typeface="Arial" charset="0"/>
        </a:defRPr>
      </a:lvl3pPr>
      <a:lvl4pPr algn="l" rtl="0" eaLnBrk="1" fontAlgn="base" hangingPunct="1">
        <a:lnSpc>
          <a:spcPct val="90000"/>
        </a:lnSpc>
        <a:spcBef>
          <a:spcPct val="0"/>
        </a:spcBef>
        <a:spcAft>
          <a:spcPct val="0"/>
        </a:spcAft>
        <a:defRPr sz="3400" b="1">
          <a:solidFill>
            <a:srgbClr val="216A8B"/>
          </a:solidFill>
          <a:latin typeface="Arial Narrow" pitchFamily="34" charset="0"/>
          <a:cs typeface="Arial" charset="0"/>
        </a:defRPr>
      </a:lvl4pPr>
      <a:lvl5pPr algn="l" rtl="0" eaLnBrk="1" fontAlgn="base" hangingPunct="1">
        <a:lnSpc>
          <a:spcPct val="90000"/>
        </a:lnSpc>
        <a:spcBef>
          <a:spcPct val="0"/>
        </a:spcBef>
        <a:spcAft>
          <a:spcPct val="0"/>
        </a:spcAft>
        <a:defRPr sz="3400" b="1">
          <a:solidFill>
            <a:srgbClr val="216A8B"/>
          </a:solidFill>
          <a:latin typeface="Arial Narrow" pitchFamily="34" charset="0"/>
          <a:cs typeface="Arial" charset="0"/>
        </a:defRPr>
      </a:lvl5pPr>
      <a:lvl6pPr marL="457200" algn="l" rtl="0" eaLnBrk="1" fontAlgn="base" hangingPunct="1">
        <a:lnSpc>
          <a:spcPct val="90000"/>
        </a:lnSpc>
        <a:spcBef>
          <a:spcPct val="0"/>
        </a:spcBef>
        <a:spcAft>
          <a:spcPct val="0"/>
        </a:spcAft>
        <a:defRPr sz="3400" b="1">
          <a:solidFill>
            <a:srgbClr val="216A8B"/>
          </a:solidFill>
          <a:latin typeface="Arial Narrow" pitchFamily="34" charset="0"/>
          <a:cs typeface="Arial" charset="0"/>
        </a:defRPr>
      </a:lvl6pPr>
      <a:lvl7pPr marL="914400" algn="l" rtl="0" eaLnBrk="1" fontAlgn="base" hangingPunct="1">
        <a:lnSpc>
          <a:spcPct val="90000"/>
        </a:lnSpc>
        <a:spcBef>
          <a:spcPct val="0"/>
        </a:spcBef>
        <a:spcAft>
          <a:spcPct val="0"/>
        </a:spcAft>
        <a:defRPr sz="3400" b="1">
          <a:solidFill>
            <a:srgbClr val="216A8B"/>
          </a:solidFill>
          <a:latin typeface="Arial Narrow" pitchFamily="34" charset="0"/>
          <a:cs typeface="Arial" charset="0"/>
        </a:defRPr>
      </a:lvl7pPr>
      <a:lvl8pPr marL="1371600" algn="l" rtl="0" eaLnBrk="1" fontAlgn="base" hangingPunct="1">
        <a:lnSpc>
          <a:spcPct val="90000"/>
        </a:lnSpc>
        <a:spcBef>
          <a:spcPct val="0"/>
        </a:spcBef>
        <a:spcAft>
          <a:spcPct val="0"/>
        </a:spcAft>
        <a:defRPr sz="3400" b="1">
          <a:solidFill>
            <a:srgbClr val="216A8B"/>
          </a:solidFill>
          <a:latin typeface="Arial Narrow" pitchFamily="34" charset="0"/>
          <a:cs typeface="Arial" charset="0"/>
        </a:defRPr>
      </a:lvl8pPr>
      <a:lvl9pPr marL="1828800" algn="l" rtl="0" eaLnBrk="1" fontAlgn="base" hangingPunct="1">
        <a:lnSpc>
          <a:spcPct val="90000"/>
        </a:lnSpc>
        <a:spcBef>
          <a:spcPct val="0"/>
        </a:spcBef>
        <a:spcAft>
          <a:spcPct val="0"/>
        </a:spcAft>
        <a:defRPr sz="3400" b="1">
          <a:solidFill>
            <a:srgbClr val="216A8B"/>
          </a:solidFill>
          <a:latin typeface="Arial Narrow" pitchFamily="34" charset="0"/>
          <a:cs typeface="Arial" charset="0"/>
        </a:defRPr>
      </a:lvl9pPr>
    </p:titleStyle>
    <p:bodyStyle>
      <a:lvl1pPr marL="285750" indent="-285750" algn="l" rtl="0" eaLnBrk="1" fontAlgn="base" hangingPunct="1">
        <a:lnSpc>
          <a:spcPct val="95000"/>
        </a:lnSpc>
        <a:spcBef>
          <a:spcPct val="35000"/>
        </a:spcBef>
        <a:spcAft>
          <a:spcPct val="0"/>
        </a:spcAft>
        <a:buClr>
          <a:schemeClr val="tx2"/>
        </a:buClr>
        <a:buFont typeface="Wingdings" pitchFamily="2" charset="2"/>
        <a:buChar char="§"/>
        <a:defRPr sz="2400">
          <a:solidFill>
            <a:schemeClr val="tx1"/>
          </a:solidFill>
          <a:latin typeface="+mn-lt"/>
          <a:ea typeface="+mn-ea"/>
          <a:cs typeface="+mn-cs"/>
        </a:defRPr>
      </a:lvl1pPr>
      <a:lvl2pPr marL="742950" indent="-285750" algn="l" rtl="0" eaLnBrk="1" fontAlgn="base" hangingPunct="1">
        <a:lnSpc>
          <a:spcPct val="95000"/>
        </a:lnSpc>
        <a:spcBef>
          <a:spcPct val="35000"/>
        </a:spcBef>
        <a:spcAft>
          <a:spcPct val="0"/>
        </a:spcAft>
        <a:buClr>
          <a:schemeClr val="tx2"/>
        </a:buClr>
        <a:buFont typeface="Arial" charset="0"/>
        <a:buChar char="–"/>
        <a:defRPr sz="2000">
          <a:solidFill>
            <a:schemeClr val="tx1"/>
          </a:solidFill>
          <a:latin typeface="+mn-lt"/>
          <a:cs typeface="+mn-cs"/>
        </a:defRPr>
      </a:lvl2pPr>
      <a:lvl3pPr marL="1143000" indent="-228600" algn="l" rtl="0" eaLnBrk="1" fontAlgn="base" hangingPunct="1">
        <a:lnSpc>
          <a:spcPct val="95000"/>
        </a:lnSpc>
        <a:spcBef>
          <a:spcPct val="35000"/>
        </a:spcBef>
        <a:spcAft>
          <a:spcPct val="0"/>
        </a:spcAft>
        <a:buClr>
          <a:schemeClr val="tx2"/>
        </a:buClr>
        <a:buFont typeface="Wingdings" pitchFamily="2" charset="2"/>
        <a:buChar char="§"/>
        <a:defRPr>
          <a:solidFill>
            <a:schemeClr val="tx1"/>
          </a:solidFill>
          <a:latin typeface="+mn-lt"/>
          <a:cs typeface="+mn-cs"/>
        </a:defRPr>
      </a:lvl3pPr>
      <a:lvl4pPr marL="1600200" indent="-228600" algn="l" rtl="0" eaLnBrk="1" fontAlgn="base" hangingPunct="1">
        <a:lnSpc>
          <a:spcPct val="95000"/>
        </a:lnSpc>
        <a:spcBef>
          <a:spcPct val="35000"/>
        </a:spcBef>
        <a:spcAft>
          <a:spcPct val="0"/>
        </a:spcAft>
        <a:buClr>
          <a:schemeClr val="tx2"/>
        </a:buClr>
        <a:buChar char="–"/>
        <a:defRPr sz="1600">
          <a:solidFill>
            <a:schemeClr val="tx1"/>
          </a:solidFill>
          <a:latin typeface="+mn-lt"/>
          <a:cs typeface="+mn-cs"/>
        </a:defRPr>
      </a:lvl4pPr>
      <a:lvl5pPr marL="2057400" indent="-228600" algn="l" rtl="0" eaLnBrk="1" fontAlgn="base" hangingPunct="1">
        <a:lnSpc>
          <a:spcPct val="95000"/>
        </a:lnSpc>
        <a:spcBef>
          <a:spcPct val="35000"/>
        </a:spcBef>
        <a:spcAft>
          <a:spcPct val="0"/>
        </a:spcAft>
        <a:buClr>
          <a:schemeClr val="tx2"/>
        </a:buClr>
        <a:buChar char="»"/>
        <a:defRPr sz="1600">
          <a:solidFill>
            <a:schemeClr val="tx1"/>
          </a:solidFill>
          <a:latin typeface="+mn-lt"/>
          <a:cs typeface="+mn-cs"/>
        </a:defRPr>
      </a:lvl5pPr>
      <a:lvl6pPr marL="2514600" indent="-228600" algn="l" rtl="0" eaLnBrk="1" fontAlgn="base" hangingPunct="1">
        <a:lnSpc>
          <a:spcPct val="95000"/>
        </a:lnSpc>
        <a:spcBef>
          <a:spcPct val="35000"/>
        </a:spcBef>
        <a:spcAft>
          <a:spcPct val="0"/>
        </a:spcAft>
        <a:buClr>
          <a:schemeClr val="tx2"/>
        </a:buClr>
        <a:buChar char="»"/>
        <a:defRPr sz="1600">
          <a:solidFill>
            <a:schemeClr val="tx1"/>
          </a:solidFill>
          <a:latin typeface="+mn-lt"/>
          <a:cs typeface="+mn-cs"/>
        </a:defRPr>
      </a:lvl6pPr>
      <a:lvl7pPr marL="2971800" indent="-228600" algn="l" rtl="0" eaLnBrk="1" fontAlgn="base" hangingPunct="1">
        <a:lnSpc>
          <a:spcPct val="95000"/>
        </a:lnSpc>
        <a:spcBef>
          <a:spcPct val="35000"/>
        </a:spcBef>
        <a:spcAft>
          <a:spcPct val="0"/>
        </a:spcAft>
        <a:buClr>
          <a:schemeClr val="tx2"/>
        </a:buClr>
        <a:buChar char="»"/>
        <a:defRPr sz="1600">
          <a:solidFill>
            <a:schemeClr val="tx1"/>
          </a:solidFill>
          <a:latin typeface="+mn-lt"/>
          <a:cs typeface="+mn-cs"/>
        </a:defRPr>
      </a:lvl7pPr>
      <a:lvl8pPr marL="3429000" indent="-228600" algn="l" rtl="0" eaLnBrk="1" fontAlgn="base" hangingPunct="1">
        <a:lnSpc>
          <a:spcPct val="95000"/>
        </a:lnSpc>
        <a:spcBef>
          <a:spcPct val="35000"/>
        </a:spcBef>
        <a:spcAft>
          <a:spcPct val="0"/>
        </a:spcAft>
        <a:buClr>
          <a:schemeClr val="tx2"/>
        </a:buClr>
        <a:buChar char="»"/>
        <a:defRPr sz="1600">
          <a:solidFill>
            <a:schemeClr val="tx1"/>
          </a:solidFill>
          <a:latin typeface="+mn-lt"/>
          <a:cs typeface="+mn-cs"/>
        </a:defRPr>
      </a:lvl8pPr>
      <a:lvl9pPr marL="3886200" indent="-228600" algn="l" rtl="0" eaLnBrk="1" fontAlgn="base" hangingPunct="1">
        <a:lnSpc>
          <a:spcPct val="95000"/>
        </a:lnSpc>
        <a:spcBef>
          <a:spcPct val="35000"/>
        </a:spcBef>
        <a:spcAft>
          <a:spcPct val="0"/>
        </a:spcAft>
        <a:buClr>
          <a:schemeClr val="tx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4099" name="Rectangle 3"/>
          <p:cNvSpPr>
            <a:spLocks noGrp="1" noChangeArrowheads="1"/>
          </p:cNvSpPr>
          <p:nvPr>
            <p:ph type="title"/>
          </p:nvPr>
        </p:nvSpPr>
        <p:spPr bwMode="gray">
          <a:xfrm>
            <a:off x="457200" y="3121025"/>
            <a:ext cx="7772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endParaRPr lang="en-US"/>
          </a:p>
        </p:txBody>
      </p:sp>
    </p:spTree>
    <p:extLst>
      <p:ext uri="{BB962C8B-B14F-4D97-AF65-F5344CB8AC3E}">
        <p14:creationId xmlns:p14="http://schemas.microsoft.com/office/powerpoint/2010/main" val="31860387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fontAlgn="base" hangingPunct="1">
        <a:lnSpc>
          <a:spcPct val="90000"/>
        </a:lnSpc>
        <a:spcBef>
          <a:spcPct val="0"/>
        </a:spcBef>
        <a:spcAft>
          <a:spcPct val="0"/>
        </a:spcAft>
        <a:defRPr sz="3800" b="1">
          <a:solidFill>
            <a:srgbClr val="216A8B"/>
          </a:solidFill>
          <a:latin typeface="+mj-lt"/>
          <a:ea typeface="+mj-ea"/>
          <a:cs typeface="+mj-cs"/>
        </a:defRPr>
      </a:lvl1pPr>
      <a:lvl2pPr algn="l" rtl="0" eaLnBrk="1" fontAlgn="base" hangingPunct="1">
        <a:lnSpc>
          <a:spcPct val="90000"/>
        </a:lnSpc>
        <a:spcBef>
          <a:spcPct val="0"/>
        </a:spcBef>
        <a:spcAft>
          <a:spcPct val="0"/>
        </a:spcAft>
        <a:defRPr sz="3800" b="1">
          <a:solidFill>
            <a:srgbClr val="216A8B"/>
          </a:solidFill>
          <a:latin typeface="Arial Narrow" pitchFamily="34" charset="0"/>
          <a:cs typeface="Arial" charset="0"/>
        </a:defRPr>
      </a:lvl2pPr>
      <a:lvl3pPr algn="l" rtl="0" eaLnBrk="1" fontAlgn="base" hangingPunct="1">
        <a:lnSpc>
          <a:spcPct val="90000"/>
        </a:lnSpc>
        <a:spcBef>
          <a:spcPct val="0"/>
        </a:spcBef>
        <a:spcAft>
          <a:spcPct val="0"/>
        </a:spcAft>
        <a:defRPr sz="3800" b="1">
          <a:solidFill>
            <a:srgbClr val="216A8B"/>
          </a:solidFill>
          <a:latin typeface="Arial Narrow" pitchFamily="34" charset="0"/>
          <a:cs typeface="Arial" charset="0"/>
        </a:defRPr>
      </a:lvl3pPr>
      <a:lvl4pPr algn="l" rtl="0" eaLnBrk="1" fontAlgn="base" hangingPunct="1">
        <a:lnSpc>
          <a:spcPct val="90000"/>
        </a:lnSpc>
        <a:spcBef>
          <a:spcPct val="0"/>
        </a:spcBef>
        <a:spcAft>
          <a:spcPct val="0"/>
        </a:spcAft>
        <a:defRPr sz="3800" b="1">
          <a:solidFill>
            <a:srgbClr val="216A8B"/>
          </a:solidFill>
          <a:latin typeface="Arial Narrow" pitchFamily="34" charset="0"/>
          <a:cs typeface="Arial" charset="0"/>
        </a:defRPr>
      </a:lvl4pPr>
      <a:lvl5pPr algn="l" rtl="0" eaLnBrk="1" fontAlgn="base" hangingPunct="1">
        <a:lnSpc>
          <a:spcPct val="90000"/>
        </a:lnSpc>
        <a:spcBef>
          <a:spcPct val="0"/>
        </a:spcBef>
        <a:spcAft>
          <a:spcPct val="0"/>
        </a:spcAft>
        <a:defRPr sz="3800" b="1">
          <a:solidFill>
            <a:srgbClr val="216A8B"/>
          </a:solidFill>
          <a:latin typeface="Arial Narrow" pitchFamily="34" charset="0"/>
          <a:cs typeface="Arial" charset="0"/>
        </a:defRPr>
      </a:lvl5pPr>
      <a:lvl6pPr marL="457200" algn="l" rtl="0" eaLnBrk="1" fontAlgn="base" hangingPunct="1">
        <a:lnSpc>
          <a:spcPct val="90000"/>
        </a:lnSpc>
        <a:spcBef>
          <a:spcPct val="0"/>
        </a:spcBef>
        <a:spcAft>
          <a:spcPct val="0"/>
        </a:spcAft>
        <a:defRPr sz="3800" b="1">
          <a:solidFill>
            <a:srgbClr val="216A8B"/>
          </a:solidFill>
          <a:latin typeface="Arial Narrow" pitchFamily="34" charset="0"/>
          <a:cs typeface="Arial" charset="0"/>
        </a:defRPr>
      </a:lvl6pPr>
      <a:lvl7pPr marL="914400" algn="l" rtl="0" eaLnBrk="1" fontAlgn="base" hangingPunct="1">
        <a:lnSpc>
          <a:spcPct val="90000"/>
        </a:lnSpc>
        <a:spcBef>
          <a:spcPct val="0"/>
        </a:spcBef>
        <a:spcAft>
          <a:spcPct val="0"/>
        </a:spcAft>
        <a:defRPr sz="3800" b="1">
          <a:solidFill>
            <a:srgbClr val="216A8B"/>
          </a:solidFill>
          <a:latin typeface="Arial Narrow" pitchFamily="34" charset="0"/>
          <a:cs typeface="Arial" charset="0"/>
        </a:defRPr>
      </a:lvl7pPr>
      <a:lvl8pPr marL="1371600" algn="l" rtl="0" eaLnBrk="1" fontAlgn="base" hangingPunct="1">
        <a:lnSpc>
          <a:spcPct val="90000"/>
        </a:lnSpc>
        <a:spcBef>
          <a:spcPct val="0"/>
        </a:spcBef>
        <a:spcAft>
          <a:spcPct val="0"/>
        </a:spcAft>
        <a:defRPr sz="3800" b="1">
          <a:solidFill>
            <a:srgbClr val="216A8B"/>
          </a:solidFill>
          <a:latin typeface="Arial Narrow" pitchFamily="34" charset="0"/>
          <a:cs typeface="Arial" charset="0"/>
        </a:defRPr>
      </a:lvl8pPr>
      <a:lvl9pPr marL="1828800" algn="l" rtl="0" eaLnBrk="1" fontAlgn="base" hangingPunct="1">
        <a:lnSpc>
          <a:spcPct val="90000"/>
        </a:lnSpc>
        <a:spcBef>
          <a:spcPct val="0"/>
        </a:spcBef>
        <a:spcAft>
          <a:spcPct val="0"/>
        </a:spcAft>
        <a:defRPr sz="3800" b="1">
          <a:solidFill>
            <a:srgbClr val="216A8B"/>
          </a:solidFill>
          <a:latin typeface="Arial Narrow" pitchFamily="34" charset="0"/>
          <a:cs typeface="Arial" charset="0"/>
        </a:defRPr>
      </a:lvl9pPr>
    </p:titleStyle>
    <p:bodyStyle>
      <a:lvl1pPr marL="342900" indent="-342900" algn="l" rtl="0" eaLnBrk="1" fontAlgn="base" hangingPunct="1">
        <a:lnSpc>
          <a:spcPct val="90000"/>
        </a:lnSpc>
        <a:spcBef>
          <a:spcPct val="0"/>
        </a:spcBef>
        <a:spcAft>
          <a:spcPct val="0"/>
        </a:spcAft>
        <a:buClr>
          <a:srgbClr val="216A8B"/>
        </a:buClr>
        <a:defRPr sz="2000">
          <a:solidFill>
            <a:schemeClr val="bg1"/>
          </a:solidFill>
          <a:latin typeface="+mn-lt"/>
          <a:ea typeface="+mn-ea"/>
          <a:cs typeface="+mn-cs"/>
        </a:defRPr>
      </a:lvl1pPr>
      <a:lvl2pPr marL="457200" algn="l" rtl="0" eaLnBrk="1" fontAlgn="base" hangingPunct="1">
        <a:lnSpc>
          <a:spcPct val="90000"/>
        </a:lnSpc>
        <a:spcBef>
          <a:spcPct val="0"/>
        </a:spcBef>
        <a:spcAft>
          <a:spcPct val="0"/>
        </a:spcAft>
        <a:buClr>
          <a:srgbClr val="216A8B"/>
        </a:buClr>
        <a:defRPr sz="2000">
          <a:solidFill>
            <a:schemeClr val="bg2"/>
          </a:solidFill>
          <a:latin typeface="+mn-lt"/>
          <a:cs typeface="+mn-cs"/>
        </a:defRPr>
      </a:lvl2pPr>
      <a:lvl3pPr marL="914400" algn="l" rtl="0" eaLnBrk="1" fontAlgn="base" hangingPunct="1">
        <a:lnSpc>
          <a:spcPct val="90000"/>
        </a:lnSpc>
        <a:spcBef>
          <a:spcPct val="0"/>
        </a:spcBef>
        <a:spcAft>
          <a:spcPct val="0"/>
        </a:spcAft>
        <a:buClr>
          <a:srgbClr val="216A8B"/>
        </a:buClr>
        <a:defRPr sz="2000">
          <a:solidFill>
            <a:schemeClr val="bg2"/>
          </a:solidFill>
          <a:latin typeface="+mn-lt"/>
          <a:cs typeface="+mn-cs"/>
        </a:defRPr>
      </a:lvl3pPr>
      <a:lvl4pPr marL="1371600" algn="l" rtl="0" eaLnBrk="1" fontAlgn="base" hangingPunct="1">
        <a:lnSpc>
          <a:spcPct val="90000"/>
        </a:lnSpc>
        <a:spcBef>
          <a:spcPct val="0"/>
        </a:spcBef>
        <a:spcAft>
          <a:spcPct val="0"/>
        </a:spcAft>
        <a:buClr>
          <a:srgbClr val="216A8B"/>
        </a:buClr>
        <a:defRPr sz="2000">
          <a:solidFill>
            <a:schemeClr val="bg2"/>
          </a:solidFill>
          <a:latin typeface="+mn-lt"/>
          <a:cs typeface="+mn-cs"/>
        </a:defRPr>
      </a:lvl4pPr>
      <a:lvl5pPr marL="1828800" algn="l" rtl="0" eaLnBrk="1" fontAlgn="base" hangingPunct="1">
        <a:lnSpc>
          <a:spcPct val="90000"/>
        </a:lnSpc>
        <a:spcBef>
          <a:spcPct val="0"/>
        </a:spcBef>
        <a:spcAft>
          <a:spcPct val="0"/>
        </a:spcAft>
        <a:buClr>
          <a:srgbClr val="216A8B"/>
        </a:buClr>
        <a:defRPr sz="2000">
          <a:solidFill>
            <a:schemeClr val="bg2"/>
          </a:solidFill>
          <a:latin typeface="+mn-lt"/>
          <a:cs typeface="+mn-cs"/>
        </a:defRPr>
      </a:lvl5pPr>
      <a:lvl6pPr marL="2286000" algn="l" rtl="0" eaLnBrk="1" fontAlgn="base" hangingPunct="1">
        <a:lnSpc>
          <a:spcPct val="90000"/>
        </a:lnSpc>
        <a:spcBef>
          <a:spcPct val="0"/>
        </a:spcBef>
        <a:spcAft>
          <a:spcPct val="0"/>
        </a:spcAft>
        <a:buClr>
          <a:srgbClr val="216A8B"/>
        </a:buClr>
        <a:defRPr sz="2000">
          <a:solidFill>
            <a:schemeClr val="bg2"/>
          </a:solidFill>
          <a:latin typeface="+mn-lt"/>
          <a:cs typeface="+mn-cs"/>
        </a:defRPr>
      </a:lvl6pPr>
      <a:lvl7pPr marL="2743200" algn="l" rtl="0" eaLnBrk="1" fontAlgn="base" hangingPunct="1">
        <a:lnSpc>
          <a:spcPct val="90000"/>
        </a:lnSpc>
        <a:spcBef>
          <a:spcPct val="0"/>
        </a:spcBef>
        <a:spcAft>
          <a:spcPct val="0"/>
        </a:spcAft>
        <a:buClr>
          <a:srgbClr val="216A8B"/>
        </a:buClr>
        <a:defRPr sz="2000">
          <a:solidFill>
            <a:schemeClr val="bg2"/>
          </a:solidFill>
          <a:latin typeface="+mn-lt"/>
          <a:cs typeface="+mn-cs"/>
        </a:defRPr>
      </a:lvl7pPr>
      <a:lvl8pPr marL="3200400" algn="l" rtl="0" eaLnBrk="1" fontAlgn="base" hangingPunct="1">
        <a:lnSpc>
          <a:spcPct val="90000"/>
        </a:lnSpc>
        <a:spcBef>
          <a:spcPct val="0"/>
        </a:spcBef>
        <a:spcAft>
          <a:spcPct val="0"/>
        </a:spcAft>
        <a:buClr>
          <a:srgbClr val="216A8B"/>
        </a:buClr>
        <a:defRPr sz="2000">
          <a:solidFill>
            <a:schemeClr val="bg2"/>
          </a:solidFill>
          <a:latin typeface="+mn-lt"/>
          <a:cs typeface="+mn-cs"/>
        </a:defRPr>
      </a:lvl8pPr>
      <a:lvl9pPr marL="3657600" algn="l" rtl="0" eaLnBrk="1" fontAlgn="base" hangingPunct="1">
        <a:lnSpc>
          <a:spcPct val="90000"/>
        </a:lnSpc>
        <a:spcBef>
          <a:spcPct val="0"/>
        </a:spcBef>
        <a:spcAft>
          <a:spcPct val="0"/>
        </a:spcAft>
        <a:buClr>
          <a:srgbClr val="216A8B"/>
        </a:buCl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www.google.com/imgres?imgurl=http://www.orlandogidoc.com/images/colon-cancer-screening.jpg&amp;imgrefurl=http://www.orlandogidoc.com/colorectal-cancer-screening.php&amp;docid=2P6PFILOVaeBgM&amp;tbnid=7lIY9nZrorMjfM:&amp;vet=10ahUKEwiA0oylpOzWAhWCqVQKHcQWChsQMwglKAAwAA..i&amp;w=848&amp;h=518&amp;bih=582&amp;biw=1301&amp;q=image%20for%20colon%20cancer%20screening&amp;ved=0ahUKEwiA0oylpOzWAhWCqVQKHcQWChsQMwglKAAwAA&amp;iact=mrc&amp;uact=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cc-ny.com/conditions-helped/dizziness-vertigo/"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657600"/>
            <a:ext cx="8806608" cy="1698625"/>
          </a:xfrm>
        </p:spPr>
        <p:txBody>
          <a:bodyPr>
            <a:normAutofit/>
          </a:bodyPr>
          <a:lstStyle/>
          <a:p>
            <a:r>
              <a:rPr lang="en-US" sz="3700" dirty="0"/>
              <a:t>Evidence Based Care &amp; Resource Stewardship</a:t>
            </a:r>
            <a:br>
              <a:rPr lang="en-US" sz="3600" dirty="0"/>
            </a:br>
            <a:endParaRPr lang="en-US" sz="3600" dirty="0"/>
          </a:p>
        </p:txBody>
      </p:sp>
      <p:sp>
        <p:nvSpPr>
          <p:cNvPr id="3" name="Subtitle 2"/>
          <p:cNvSpPr>
            <a:spLocks noGrp="1"/>
          </p:cNvSpPr>
          <p:nvPr>
            <p:ph type="subTitle" idx="1"/>
          </p:nvPr>
        </p:nvSpPr>
        <p:spPr>
          <a:xfrm>
            <a:off x="76200" y="4049486"/>
            <a:ext cx="9144000" cy="3040289"/>
          </a:xfrm>
        </p:spPr>
        <p:txBody>
          <a:bodyPr/>
          <a:lstStyle/>
          <a:p>
            <a:pPr algn="l"/>
            <a:endParaRPr lang="en-US" sz="2700" b="1" dirty="0"/>
          </a:p>
          <a:p>
            <a:pPr algn="l"/>
            <a:r>
              <a:rPr lang="en-US" sz="3200" b="1" dirty="0"/>
              <a:t>Kaiser Permanente Resident Elective In Health Policy</a:t>
            </a:r>
          </a:p>
          <a:p>
            <a:pPr algn="l"/>
            <a:r>
              <a:rPr lang="en-US" sz="3200" b="1" dirty="0"/>
              <a:t>October 18, 2017</a:t>
            </a:r>
          </a:p>
          <a:p>
            <a:pPr algn="l"/>
            <a:endParaRPr lang="en-US" sz="700" dirty="0"/>
          </a:p>
          <a:p>
            <a:pPr algn="l"/>
            <a:endParaRPr lang="en-US" sz="700" dirty="0"/>
          </a:p>
          <a:p>
            <a:pPr algn="l"/>
            <a:r>
              <a:rPr lang="en-US" sz="2800" b="1" dirty="0"/>
              <a:t>Sameer  V. </a:t>
            </a:r>
            <a:r>
              <a:rPr lang="en-US" sz="2800" b="1" dirty="0" err="1"/>
              <a:t>Awsare</a:t>
            </a:r>
            <a:r>
              <a:rPr lang="en-US" sz="2800" b="1" dirty="0"/>
              <a:t>, MD, FACP</a:t>
            </a:r>
          </a:p>
          <a:p>
            <a:pPr algn="l"/>
            <a:r>
              <a:rPr lang="en-US" sz="2800" dirty="0"/>
              <a:t>Associate Executive Director, TPMG</a:t>
            </a:r>
          </a:p>
        </p:txBody>
      </p:sp>
      <p:pic>
        <p:nvPicPr>
          <p:cNvPr id="4" name="Picture 1"/>
          <p:cNvPicPr>
            <a:picLocks noChangeAspect="1"/>
          </p:cNvPicPr>
          <p:nvPr/>
        </p:nvPicPr>
        <p:blipFill>
          <a:blip r:embed="rId4" cstate="print">
            <a:extLst>
              <a:ext uri="{28A0092B-C50C-407E-A947-70E740481C1C}">
                <a14:useLocalDpi xmlns:a14="http://schemas.microsoft.com/office/drawing/2010/main" val="0"/>
              </a:ext>
            </a:extLst>
          </a:blip>
          <a:srcRect b="40569"/>
          <a:stretch>
            <a:fillRect/>
          </a:stretch>
        </p:blipFill>
        <p:spPr bwMode="auto">
          <a:xfrm>
            <a:off x="5508" y="16525"/>
            <a:ext cx="9144000" cy="326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3664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BA41-53CA-4C96-88AA-E861DB658C01}"/>
              </a:ext>
            </a:extLst>
          </p:cNvPr>
          <p:cNvSpPr>
            <a:spLocks noGrp="1"/>
          </p:cNvSpPr>
          <p:nvPr>
            <p:ph type="title"/>
          </p:nvPr>
        </p:nvSpPr>
        <p:spPr>
          <a:xfrm>
            <a:off x="457200" y="212670"/>
            <a:ext cx="8229600" cy="701731"/>
          </a:xfrm>
        </p:spPr>
        <p:txBody>
          <a:bodyPr/>
          <a:lstStyle/>
          <a:p>
            <a:pPr algn="ctr"/>
            <a:r>
              <a:rPr lang="en-US" sz="4400" dirty="0"/>
              <a:t>Underuse</a:t>
            </a:r>
          </a:p>
        </p:txBody>
      </p:sp>
      <p:sp>
        <p:nvSpPr>
          <p:cNvPr id="3" name="Slide Number Placeholder 2">
            <a:extLst>
              <a:ext uri="{FF2B5EF4-FFF2-40B4-BE49-F238E27FC236}">
                <a16:creationId xmlns:a16="http://schemas.microsoft.com/office/drawing/2014/main" id="{E33AEBE4-0A21-4139-8164-219F22D43560}"/>
              </a:ext>
            </a:extLst>
          </p:cNvPr>
          <p:cNvSpPr>
            <a:spLocks noGrp="1"/>
          </p:cNvSpPr>
          <p:nvPr>
            <p:ph type="sldNum" sz="quarter" idx="10"/>
          </p:nvPr>
        </p:nvSpPr>
        <p:spPr/>
        <p:txBody>
          <a:bodyPr/>
          <a:lstStyle/>
          <a:p>
            <a:pPr>
              <a:defRPr/>
            </a:pPr>
            <a:fld id="{4D6B610F-8E39-4587-BEE9-617BE0FF2394}" type="slidenum">
              <a:rPr lang="en-US" smtClean="0"/>
              <a:pPr>
                <a:defRPr/>
              </a:pPr>
              <a:t>10</a:t>
            </a:fld>
            <a:endParaRPr lang="en-US"/>
          </a:p>
        </p:txBody>
      </p:sp>
      <p:pic>
        <p:nvPicPr>
          <p:cNvPr id="6" name="Picture 5">
            <a:extLst>
              <a:ext uri="{FF2B5EF4-FFF2-40B4-BE49-F238E27FC236}">
                <a16:creationId xmlns:a16="http://schemas.microsoft.com/office/drawing/2014/main" id="{9D7D28DB-45E5-4E3D-9305-E3E716448397}"/>
              </a:ext>
            </a:extLst>
          </p:cNvPr>
          <p:cNvPicPr>
            <a:picLocks noChangeAspect="1"/>
          </p:cNvPicPr>
          <p:nvPr/>
        </p:nvPicPr>
        <p:blipFill>
          <a:blip r:embed="rId2"/>
          <a:stretch>
            <a:fillRect/>
          </a:stretch>
        </p:blipFill>
        <p:spPr>
          <a:xfrm>
            <a:off x="228600" y="1143000"/>
            <a:ext cx="5427210" cy="2171700"/>
          </a:xfrm>
          <a:prstGeom prst="rect">
            <a:avLst/>
          </a:prstGeom>
        </p:spPr>
      </p:pic>
      <p:pic>
        <p:nvPicPr>
          <p:cNvPr id="4098" name="Picture 2" descr="http://saltinstitute.org/wp-content/uploads/2013/10/Blood-Pressure.jpg">
            <a:extLst>
              <a:ext uri="{FF2B5EF4-FFF2-40B4-BE49-F238E27FC236}">
                <a16:creationId xmlns:a16="http://schemas.microsoft.com/office/drawing/2014/main" id="{0124B1F5-1F8E-4332-99B2-33B7DDFAB3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914401"/>
            <a:ext cx="2590800" cy="18669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D732340-DCFE-4777-8D2D-2250011A275F}"/>
              </a:ext>
            </a:extLst>
          </p:cNvPr>
          <p:cNvSpPr txBox="1"/>
          <p:nvPr/>
        </p:nvSpPr>
        <p:spPr>
          <a:xfrm>
            <a:off x="7856868" y="1324374"/>
            <a:ext cx="1287132" cy="954107"/>
          </a:xfrm>
          <a:prstGeom prst="rect">
            <a:avLst/>
          </a:prstGeom>
          <a:noFill/>
        </p:spPr>
        <p:txBody>
          <a:bodyPr wrap="square" rtlCol="0">
            <a:spAutoFit/>
          </a:bodyPr>
          <a:lstStyle/>
          <a:p>
            <a:r>
              <a:rPr lang="en-US" sz="2800" b="1" dirty="0"/>
              <a:t>54%</a:t>
            </a:r>
          </a:p>
          <a:p>
            <a:r>
              <a:rPr lang="en-US" sz="2800" b="1" dirty="0"/>
              <a:t>contro</a:t>
            </a:r>
            <a:r>
              <a:rPr lang="en-US" sz="2400" b="1" dirty="0"/>
              <a:t>l</a:t>
            </a:r>
          </a:p>
        </p:txBody>
      </p:sp>
      <p:pic>
        <p:nvPicPr>
          <p:cNvPr id="4100" name="Picture 4" descr="Image result for image for colon cancer screening">
            <a:hlinkClick r:id="rId4"/>
            <a:extLst>
              <a:ext uri="{FF2B5EF4-FFF2-40B4-BE49-F238E27FC236}">
                <a16:creationId xmlns:a16="http://schemas.microsoft.com/office/drawing/2014/main" id="{92A59BA0-7C88-4521-9729-F825730E85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5810" y="4123670"/>
            <a:ext cx="2929618" cy="2095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D15793A-CEA3-423B-8303-4EEFE546535E}"/>
              </a:ext>
            </a:extLst>
          </p:cNvPr>
          <p:cNvSpPr txBox="1"/>
          <p:nvPr/>
        </p:nvSpPr>
        <p:spPr>
          <a:xfrm>
            <a:off x="5757182" y="5657850"/>
            <a:ext cx="2929618" cy="523220"/>
          </a:xfrm>
          <a:prstGeom prst="rect">
            <a:avLst/>
          </a:prstGeom>
          <a:noFill/>
        </p:spPr>
        <p:txBody>
          <a:bodyPr wrap="square" rtlCol="0">
            <a:spAutoFit/>
          </a:bodyPr>
          <a:lstStyle/>
          <a:p>
            <a:r>
              <a:rPr lang="en-US" sz="2800" b="1" dirty="0"/>
              <a:t>58% screening</a:t>
            </a:r>
          </a:p>
        </p:txBody>
      </p:sp>
      <p:pic>
        <p:nvPicPr>
          <p:cNvPr id="4" name="Picture 3">
            <a:extLst>
              <a:ext uri="{FF2B5EF4-FFF2-40B4-BE49-F238E27FC236}">
                <a16:creationId xmlns:a16="http://schemas.microsoft.com/office/drawing/2014/main" id="{2CCC76D7-2C86-4B95-870F-F6B181428866}"/>
              </a:ext>
            </a:extLst>
          </p:cNvPr>
          <p:cNvPicPr>
            <a:picLocks noChangeAspect="1"/>
          </p:cNvPicPr>
          <p:nvPr/>
        </p:nvPicPr>
        <p:blipFill>
          <a:blip r:embed="rId6"/>
          <a:stretch>
            <a:fillRect/>
          </a:stretch>
        </p:blipFill>
        <p:spPr>
          <a:xfrm>
            <a:off x="685800" y="3638550"/>
            <a:ext cx="3699103" cy="2476500"/>
          </a:xfrm>
          <a:prstGeom prst="rect">
            <a:avLst/>
          </a:prstGeom>
        </p:spPr>
      </p:pic>
      <p:sp>
        <p:nvSpPr>
          <p:cNvPr id="5" name="TextBox 4">
            <a:extLst>
              <a:ext uri="{FF2B5EF4-FFF2-40B4-BE49-F238E27FC236}">
                <a16:creationId xmlns:a16="http://schemas.microsoft.com/office/drawing/2014/main" id="{65ACE37E-9E5C-4980-9D59-E68BFED8785F}"/>
              </a:ext>
            </a:extLst>
          </p:cNvPr>
          <p:cNvSpPr txBox="1"/>
          <p:nvPr/>
        </p:nvSpPr>
        <p:spPr>
          <a:xfrm>
            <a:off x="620486" y="6115050"/>
            <a:ext cx="3752232" cy="400110"/>
          </a:xfrm>
          <a:prstGeom prst="rect">
            <a:avLst/>
          </a:prstGeom>
          <a:noFill/>
        </p:spPr>
        <p:txBody>
          <a:bodyPr wrap="square" rtlCol="0">
            <a:spAutoFit/>
          </a:bodyPr>
          <a:lstStyle/>
          <a:p>
            <a:r>
              <a:rPr lang="en-US" sz="2000" b="1" dirty="0"/>
              <a:t>53% commercial diabetics A1c &lt; </a:t>
            </a:r>
            <a:r>
              <a:rPr lang="en-US" b="1" dirty="0"/>
              <a:t>7</a:t>
            </a:r>
          </a:p>
        </p:txBody>
      </p:sp>
    </p:spTree>
    <p:extLst>
      <p:ext uri="{BB962C8B-B14F-4D97-AF65-F5344CB8AC3E}">
        <p14:creationId xmlns:p14="http://schemas.microsoft.com/office/powerpoint/2010/main" val="384030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70A3-B015-4F72-8E49-0580A0934D04}"/>
              </a:ext>
            </a:extLst>
          </p:cNvPr>
          <p:cNvSpPr>
            <a:spLocks noGrp="1"/>
          </p:cNvSpPr>
          <p:nvPr>
            <p:ph type="title"/>
          </p:nvPr>
        </p:nvSpPr>
        <p:spPr>
          <a:xfrm>
            <a:off x="457200" y="-152400"/>
            <a:ext cx="8229600" cy="1066800"/>
          </a:xfrm>
        </p:spPr>
        <p:txBody>
          <a:bodyPr/>
          <a:lstStyle/>
          <a:p>
            <a:pPr algn="ctr"/>
            <a:r>
              <a:rPr lang="en-US" sz="4800" dirty="0"/>
              <a:t>What is overuse</a:t>
            </a:r>
          </a:p>
        </p:txBody>
      </p:sp>
      <p:sp>
        <p:nvSpPr>
          <p:cNvPr id="3" name="Slide Number Placeholder 2">
            <a:extLst>
              <a:ext uri="{FF2B5EF4-FFF2-40B4-BE49-F238E27FC236}">
                <a16:creationId xmlns:a16="http://schemas.microsoft.com/office/drawing/2014/main" id="{D0A28E99-2AEB-4DDD-A41A-F76E38A9CED7}"/>
              </a:ext>
            </a:extLst>
          </p:cNvPr>
          <p:cNvSpPr>
            <a:spLocks noGrp="1"/>
          </p:cNvSpPr>
          <p:nvPr>
            <p:ph type="sldNum" sz="quarter" idx="10"/>
          </p:nvPr>
        </p:nvSpPr>
        <p:spPr/>
        <p:txBody>
          <a:bodyPr/>
          <a:lstStyle/>
          <a:p>
            <a:pPr>
              <a:defRPr/>
            </a:pPr>
            <a:fld id="{4D6B610F-8E39-4587-BEE9-617BE0FF2394}" type="slidenum">
              <a:rPr lang="en-US" smtClean="0"/>
              <a:pPr>
                <a:defRPr/>
              </a:pPr>
              <a:t>11</a:t>
            </a:fld>
            <a:endParaRPr lang="en-US"/>
          </a:p>
        </p:txBody>
      </p:sp>
      <p:sp>
        <p:nvSpPr>
          <p:cNvPr id="7" name="Rectangle 6">
            <a:extLst>
              <a:ext uri="{FF2B5EF4-FFF2-40B4-BE49-F238E27FC236}">
                <a16:creationId xmlns:a16="http://schemas.microsoft.com/office/drawing/2014/main" id="{95032738-5556-4245-BDA6-992B7C2D5BD6}"/>
              </a:ext>
            </a:extLst>
          </p:cNvPr>
          <p:cNvSpPr/>
          <p:nvPr/>
        </p:nvSpPr>
        <p:spPr>
          <a:xfrm>
            <a:off x="542924" y="914401"/>
            <a:ext cx="8143875" cy="6001643"/>
          </a:xfrm>
          <a:prstGeom prst="rect">
            <a:avLst/>
          </a:prstGeom>
        </p:spPr>
        <p:txBody>
          <a:bodyPr wrap="square">
            <a:spAutoFit/>
          </a:bodyPr>
          <a:lstStyle/>
          <a:p>
            <a:r>
              <a:rPr lang="en-US" sz="3200" dirty="0"/>
              <a:t>Overuse occurs when a drug or treatment is given without medical justification. </a:t>
            </a:r>
          </a:p>
          <a:p>
            <a:endParaRPr lang="en-US" sz="3200" dirty="0"/>
          </a:p>
          <a:p>
            <a:r>
              <a:rPr lang="en-US" sz="3200" dirty="0"/>
              <a:t>Examples include:</a:t>
            </a:r>
          </a:p>
          <a:p>
            <a:r>
              <a:rPr lang="en-US" sz="3200" dirty="0"/>
              <a:t>antibiotics for viral URIs or for OM in </a:t>
            </a:r>
          </a:p>
          <a:p>
            <a:r>
              <a:rPr lang="en-US" sz="3200" dirty="0"/>
              <a:t>children, MRIs for acute LBP without </a:t>
            </a:r>
          </a:p>
          <a:p>
            <a:r>
              <a:rPr lang="en-US" sz="3200" dirty="0"/>
              <a:t>red flags, CT for headache with </a:t>
            </a:r>
          </a:p>
          <a:p>
            <a:r>
              <a:rPr lang="en-US" sz="3200" dirty="0"/>
              <a:t>normal neurologic exam, etc.</a:t>
            </a:r>
          </a:p>
          <a:p>
            <a:endParaRPr lang="en-US" sz="3200" dirty="0"/>
          </a:p>
          <a:p>
            <a:r>
              <a:rPr lang="en-US" sz="3200" dirty="0"/>
              <a:t>In health care, more is not always better. More spending and treatment does not translate into better patient outcomes and health.</a:t>
            </a:r>
          </a:p>
        </p:txBody>
      </p:sp>
      <p:pic>
        <p:nvPicPr>
          <p:cNvPr id="8" name="Picture 7" descr="Screen Shot 2016-03-08 at 1.25.03 PM.png">
            <a:extLst>
              <a:ext uri="{FF2B5EF4-FFF2-40B4-BE49-F238E27FC236}">
                <a16:creationId xmlns:a16="http://schemas.microsoft.com/office/drawing/2014/main" id="{7B6E2A67-22EE-46DD-B3DF-C8928D72E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52600"/>
            <a:ext cx="3048000" cy="3269627"/>
          </a:xfrm>
          <a:prstGeom prst="rect">
            <a:avLst/>
          </a:prstGeom>
        </p:spPr>
      </p:pic>
    </p:spTree>
    <p:extLst>
      <p:ext uri="{BB962C8B-B14F-4D97-AF65-F5344CB8AC3E}">
        <p14:creationId xmlns:p14="http://schemas.microsoft.com/office/powerpoint/2010/main" val="73992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2" descr="Screen shot 2011-01-19 at 7.02.1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67200"/>
            <a:ext cx="35052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1900" y="4800600"/>
            <a:ext cx="2546350" cy="200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860800" y="6400800"/>
            <a:ext cx="2298700" cy="369332"/>
          </a:xfrm>
          <a:prstGeom prst="rect">
            <a:avLst/>
          </a:prstGeom>
          <a:noFill/>
        </p:spPr>
        <p:txBody>
          <a:bodyPr wrap="square" rtlCol="0">
            <a:spAutoFit/>
          </a:bodyPr>
          <a:lstStyle/>
          <a:p>
            <a:r>
              <a:rPr lang="en-US" dirty="0">
                <a:solidFill>
                  <a:srgbClr val="FFFFFF"/>
                </a:solidFill>
              </a:rPr>
              <a:t>Dartmouth Atlas</a:t>
            </a:r>
          </a:p>
        </p:txBody>
      </p:sp>
      <p:sp>
        <p:nvSpPr>
          <p:cNvPr id="3" name="TextBox 2">
            <a:extLst>
              <a:ext uri="{FF2B5EF4-FFF2-40B4-BE49-F238E27FC236}">
                <a16:creationId xmlns:a16="http://schemas.microsoft.com/office/drawing/2014/main" id="{18F8E751-3A4A-4297-98BD-B5D00DE7BAB3}"/>
              </a:ext>
            </a:extLst>
          </p:cNvPr>
          <p:cNvSpPr txBox="1"/>
          <p:nvPr/>
        </p:nvSpPr>
        <p:spPr>
          <a:xfrm>
            <a:off x="5943600" y="228600"/>
            <a:ext cx="2661364" cy="461665"/>
          </a:xfrm>
          <a:prstGeom prst="rect">
            <a:avLst/>
          </a:prstGeom>
          <a:noFill/>
        </p:spPr>
        <p:txBody>
          <a:bodyPr wrap="square" rtlCol="0">
            <a:spAutoFit/>
          </a:bodyPr>
          <a:lstStyle/>
          <a:p>
            <a:r>
              <a:rPr lang="en-US" sz="2400" b="1" dirty="0" err="1"/>
              <a:t>Darthmouth</a:t>
            </a:r>
            <a:r>
              <a:rPr lang="en-US" sz="2400" b="1" dirty="0"/>
              <a:t> Atlas</a:t>
            </a:r>
          </a:p>
        </p:txBody>
      </p:sp>
    </p:spTree>
    <p:extLst>
      <p:ext uri="{BB962C8B-B14F-4D97-AF65-F5344CB8AC3E}">
        <p14:creationId xmlns:p14="http://schemas.microsoft.com/office/powerpoint/2010/main" val="136377908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444D-8002-463B-9D22-BB15B570DF5A}"/>
              </a:ext>
            </a:extLst>
          </p:cNvPr>
          <p:cNvSpPr>
            <a:spLocks noGrp="1"/>
          </p:cNvSpPr>
          <p:nvPr>
            <p:ph type="title"/>
          </p:nvPr>
        </p:nvSpPr>
        <p:spPr>
          <a:xfrm>
            <a:off x="350383" y="369166"/>
            <a:ext cx="8229600" cy="646331"/>
          </a:xfrm>
        </p:spPr>
        <p:txBody>
          <a:bodyPr/>
          <a:lstStyle/>
          <a:p>
            <a:pPr algn="ctr"/>
            <a:r>
              <a:rPr lang="en-US" sz="4000" dirty="0"/>
              <a:t>Overuse</a:t>
            </a:r>
          </a:p>
        </p:txBody>
      </p:sp>
      <p:sp>
        <p:nvSpPr>
          <p:cNvPr id="3" name="Slide Number Placeholder 2">
            <a:extLst>
              <a:ext uri="{FF2B5EF4-FFF2-40B4-BE49-F238E27FC236}">
                <a16:creationId xmlns:a16="http://schemas.microsoft.com/office/drawing/2014/main" id="{838A5179-7291-4C7C-B68C-2286665863FE}"/>
              </a:ext>
            </a:extLst>
          </p:cNvPr>
          <p:cNvSpPr>
            <a:spLocks noGrp="1"/>
          </p:cNvSpPr>
          <p:nvPr>
            <p:ph type="sldNum" sz="quarter" idx="10"/>
          </p:nvPr>
        </p:nvSpPr>
        <p:spPr/>
        <p:txBody>
          <a:bodyPr/>
          <a:lstStyle/>
          <a:p>
            <a:pPr>
              <a:defRPr/>
            </a:pPr>
            <a:fld id="{4D6B610F-8E39-4587-BEE9-617BE0FF2394}" type="slidenum">
              <a:rPr lang="en-US" smtClean="0"/>
              <a:pPr>
                <a:defRPr/>
              </a:pPr>
              <a:t>13</a:t>
            </a:fld>
            <a:endParaRPr lang="en-US"/>
          </a:p>
        </p:txBody>
      </p:sp>
      <p:sp>
        <p:nvSpPr>
          <p:cNvPr id="4" name="Footer Placeholder 3">
            <a:extLst>
              <a:ext uri="{FF2B5EF4-FFF2-40B4-BE49-F238E27FC236}">
                <a16:creationId xmlns:a16="http://schemas.microsoft.com/office/drawing/2014/main" id="{606B6C3C-E347-433C-B4C6-8D0974ABAAE4}"/>
              </a:ext>
            </a:extLst>
          </p:cNvPr>
          <p:cNvSpPr>
            <a:spLocks noGrp="1"/>
          </p:cNvSpPr>
          <p:nvPr>
            <p:ph type="ftr" sz="quarter" idx="11"/>
          </p:nvPr>
        </p:nvSpPr>
        <p:spPr/>
        <p:txBody>
          <a:bodyPr/>
          <a:lstStyle/>
          <a:p>
            <a:pPr>
              <a:defRPr/>
            </a:pPr>
            <a:r>
              <a:rPr lang="en-US" dirty="0"/>
              <a:t>|     ©</a:t>
            </a:r>
          </a:p>
        </p:txBody>
      </p:sp>
      <p:pic>
        <p:nvPicPr>
          <p:cNvPr id="6" name="Content Placeholder 5" descr="Screen Shot 2015-09-22 at 7.42.22 AM.png">
            <a:extLst>
              <a:ext uri="{FF2B5EF4-FFF2-40B4-BE49-F238E27FC236}">
                <a16:creationId xmlns:a16="http://schemas.microsoft.com/office/drawing/2014/main" id="{6191120D-C303-421C-B380-492B2DADCAF8}"/>
              </a:ext>
            </a:extLst>
          </p:cNvPr>
          <p:cNvPicPr>
            <a:picLocks noChangeAspect="1"/>
          </p:cNvPicPr>
          <p:nvPr/>
        </p:nvPicPr>
        <p:blipFill>
          <a:blip r:embed="rId2">
            <a:extLst>
              <a:ext uri="{28A0092B-C50C-407E-A947-70E740481C1C}">
                <a14:useLocalDpi xmlns:a14="http://schemas.microsoft.com/office/drawing/2010/main" val="0"/>
              </a:ext>
            </a:extLst>
          </a:blip>
          <a:srcRect l="2287" r="2287"/>
          <a:stretch>
            <a:fillRect/>
          </a:stretch>
        </p:blipFill>
        <p:spPr>
          <a:xfrm>
            <a:off x="823450" y="963612"/>
            <a:ext cx="2667000" cy="3048000"/>
          </a:xfrm>
          <a:prstGeom prst="rect">
            <a:avLst/>
          </a:prstGeom>
        </p:spPr>
      </p:pic>
      <p:sp>
        <p:nvSpPr>
          <p:cNvPr id="7" name="TextBox 6">
            <a:extLst>
              <a:ext uri="{FF2B5EF4-FFF2-40B4-BE49-F238E27FC236}">
                <a16:creationId xmlns:a16="http://schemas.microsoft.com/office/drawing/2014/main" id="{CAF4A08E-F001-4BA3-B883-86B8E1810C82}"/>
              </a:ext>
            </a:extLst>
          </p:cNvPr>
          <p:cNvSpPr txBox="1"/>
          <p:nvPr/>
        </p:nvSpPr>
        <p:spPr>
          <a:xfrm>
            <a:off x="76200" y="4038689"/>
            <a:ext cx="4441138" cy="400110"/>
          </a:xfrm>
          <a:prstGeom prst="rect">
            <a:avLst/>
          </a:prstGeom>
          <a:noFill/>
        </p:spPr>
        <p:txBody>
          <a:bodyPr wrap="square" rtlCol="0">
            <a:spAutoFit/>
          </a:bodyPr>
          <a:lstStyle/>
          <a:p>
            <a:r>
              <a:rPr lang="en-US" sz="2000" b="1" dirty="0"/>
              <a:t>23% of colonoscopies are inappropriate</a:t>
            </a:r>
          </a:p>
        </p:txBody>
      </p:sp>
      <p:pic>
        <p:nvPicPr>
          <p:cNvPr id="8" name="Content Placeholder 2" descr="Screen Shot 2015-09-22 at 7.39.47 AM.png">
            <a:extLst>
              <a:ext uri="{FF2B5EF4-FFF2-40B4-BE49-F238E27FC236}">
                <a16:creationId xmlns:a16="http://schemas.microsoft.com/office/drawing/2014/main" id="{10A5C756-FB11-4C1E-8FD1-BA9EC70FB28C}"/>
              </a:ext>
            </a:extLst>
          </p:cNvPr>
          <p:cNvPicPr>
            <a:picLocks noChangeAspect="1"/>
          </p:cNvPicPr>
          <p:nvPr/>
        </p:nvPicPr>
        <p:blipFill>
          <a:blip r:embed="rId3">
            <a:extLst>
              <a:ext uri="{28A0092B-C50C-407E-A947-70E740481C1C}">
                <a14:useLocalDpi xmlns:a14="http://schemas.microsoft.com/office/drawing/2010/main" val="0"/>
              </a:ext>
            </a:extLst>
          </a:blip>
          <a:srcRect l="16266" r="16266"/>
          <a:stretch>
            <a:fillRect/>
          </a:stretch>
        </p:blipFill>
        <p:spPr>
          <a:xfrm>
            <a:off x="4577209" y="1284526"/>
            <a:ext cx="2438400" cy="2514600"/>
          </a:xfrm>
          <a:prstGeom prst="rect">
            <a:avLst/>
          </a:prstGeom>
        </p:spPr>
      </p:pic>
      <p:pic>
        <p:nvPicPr>
          <p:cNvPr id="9" name="Picture 8" descr="Screen Shot 2014-10-26 at 9.59.36 PM.png">
            <a:extLst>
              <a:ext uri="{FF2B5EF4-FFF2-40B4-BE49-F238E27FC236}">
                <a16:creationId xmlns:a16="http://schemas.microsoft.com/office/drawing/2014/main" id="{C686E8C3-367E-460D-A9CD-C139175B70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60396" y="4013881"/>
            <a:ext cx="3142356" cy="246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a:extLst>
              <a:ext uri="{FF2B5EF4-FFF2-40B4-BE49-F238E27FC236}">
                <a16:creationId xmlns:a16="http://schemas.microsoft.com/office/drawing/2014/main" id="{B69D8D77-3F0B-4CD6-AE19-37AFC9CDBAE8}"/>
              </a:ext>
            </a:extLst>
          </p:cNvPr>
          <p:cNvSpPr txBox="1"/>
          <p:nvPr/>
        </p:nvSpPr>
        <p:spPr>
          <a:xfrm>
            <a:off x="7086600" y="2209800"/>
            <a:ext cx="2731406" cy="707886"/>
          </a:xfrm>
          <a:prstGeom prst="rect">
            <a:avLst/>
          </a:prstGeom>
          <a:noFill/>
        </p:spPr>
        <p:txBody>
          <a:bodyPr wrap="square" rtlCol="0">
            <a:spAutoFit/>
          </a:bodyPr>
          <a:lstStyle/>
          <a:p>
            <a:r>
              <a:rPr lang="en-US" sz="2000" b="1" dirty="0"/>
              <a:t>30% </a:t>
            </a:r>
            <a:r>
              <a:rPr lang="en-US" sz="2000" b="1" dirty="0" err="1"/>
              <a:t>arthroplaties</a:t>
            </a:r>
            <a:endParaRPr lang="en-US" sz="2000" b="1" dirty="0"/>
          </a:p>
          <a:p>
            <a:r>
              <a:rPr lang="en-US" sz="2000" b="1" dirty="0"/>
              <a:t>Are inappropriate</a:t>
            </a:r>
          </a:p>
        </p:txBody>
      </p:sp>
      <p:sp>
        <p:nvSpPr>
          <p:cNvPr id="11" name="TextBox 10">
            <a:extLst>
              <a:ext uri="{FF2B5EF4-FFF2-40B4-BE49-F238E27FC236}">
                <a16:creationId xmlns:a16="http://schemas.microsoft.com/office/drawing/2014/main" id="{C3B2844C-1091-440C-B2A2-5E4940C61E64}"/>
              </a:ext>
            </a:extLst>
          </p:cNvPr>
          <p:cNvSpPr txBox="1"/>
          <p:nvPr/>
        </p:nvSpPr>
        <p:spPr>
          <a:xfrm>
            <a:off x="7391866" y="4855997"/>
            <a:ext cx="1715534" cy="1015663"/>
          </a:xfrm>
          <a:prstGeom prst="rect">
            <a:avLst/>
          </a:prstGeom>
          <a:noFill/>
        </p:spPr>
        <p:txBody>
          <a:bodyPr wrap="none" rtlCol="0">
            <a:spAutoFit/>
          </a:bodyPr>
          <a:lstStyle/>
          <a:p>
            <a:r>
              <a:rPr lang="en-US" sz="2000" b="1" dirty="0"/>
              <a:t>&gt;50% prostate</a:t>
            </a:r>
          </a:p>
          <a:p>
            <a:r>
              <a:rPr lang="en-US" sz="2000" b="1" dirty="0"/>
              <a:t>Procedures are</a:t>
            </a:r>
          </a:p>
          <a:p>
            <a:r>
              <a:rPr lang="en-US" sz="2000" b="1" dirty="0"/>
              <a:t>inappropriate</a:t>
            </a:r>
          </a:p>
        </p:txBody>
      </p:sp>
      <p:pic>
        <p:nvPicPr>
          <p:cNvPr id="12" name="Content Placeholder 5" descr="Screen Shot 2013-02-12 at 9.07.19 AM.png">
            <a:extLst>
              <a:ext uri="{FF2B5EF4-FFF2-40B4-BE49-F238E27FC236}">
                <a16:creationId xmlns:a16="http://schemas.microsoft.com/office/drawing/2014/main" id="{B559B2C8-F769-4D67-9E41-671D57CC68C4}"/>
              </a:ext>
            </a:extLst>
          </p:cNvPr>
          <p:cNvPicPr>
            <a:picLocks noChangeAspect="1"/>
          </p:cNvPicPr>
          <p:nvPr/>
        </p:nvPicPr>
        <p:blipFill>
          <a:blip r:embed="rId5">
            <a:extLst>
              <a:ext uri="{28A0092B-C50C-407E-A947-70E740481C1C}">
                <a14:useLocalDpi xmlns:a14="http://schemas.microsoft.com/office/drawing/2010/main" val="0"/>
              </a:ext>
            </a:extLst>
          </a:blip>
          <a:srcRect l="15617" r="15617"/>
          <a:stretch>
            <a:fillRect/>
          </a:stretch>
        </p:blipFill>
        <p:spPr>
          <a:xfrm>
            <a:off x="823450" y="4465876"/>
            <a:ext cx="2946637" cy="2239724"/>
          </a:xfrm>
          <a:prstGeom prst="rect">
            <a:avLst/>
          </a:prstGeom>
        </p:spPr>
      </p:pic>
    </p:spTree>
    <p:extLst>
      <p:ext uri="{BB962C8B-B14F-4D97-AF65-F5344CB8AC3E}">
        <p14:creationId xmlns:p14="http://schemas.microsoft.com/office/powerpoint/2010/main" val="165911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567D-BAB6-40F8-91D4-C39B20B307CC}"/>
              </a:ext>
            </a:extLst>
          </p:cNvPr>
          <p:cNvSpPr>
            <a:spLocks noGrp="1"/>
          </p:cNvSpPr>
          <p:nvPr>
            <p:ph type="title"/>
          </p:nvPr>
        </p:nvSpPr>
        <p:spPr>
          <a:xfrm>
            <a:off x="523875" y="353091"/>
            <a:ext cx="8229600" cy="561309"/>
          </a:xfrm>
        </p:spPr>
        <p:txBody>
          <a:bodyPr/>
          <a:lstStyle/>
          <a:p>
            <a:pPr algn="ctr"/>
            <a:r>
              <a:rPr lang="en-US" sz="4400" dirty="0"/>
              <a:t>What drives overuse?</a:t>
            </a:r>
          </a:p>
        </p:txBody>
      </p:sp>
      <p:sp>
        <p:nvSpPr>
          <p:cNvPr id="3" name="Slide Number Placeholder 2">
            <a:extLst>
              <a:ext uri="{FF2B5EF4-FFF2-40B4-BE49-F238E27FC236}">
                <a16:creationId xmlns:a16="http://schemas.microsoft.com/office/drawing/2014/main" id="{C499867E-BF44-4DE1-B0FF-1624AB04421A}"/>
              </a:ext>
            </a:extLst>
          </p:cNvPr>
          <p:cNvSpPr>
            <a:spLocks noGrp="1"/>
          </p:cNvSpPr>
          <p:nvPr>
            <p:ph type="sldNum" sz="quarter" idx="10"/>
          </p:nvPr>
        </p:nvSpPr>
        <p:spPr/>
        <p:txBody>
          <a:bodyPr/>
          <a:lstStyle/>
          <a:p>
            <a:pPr>
              <a:defRPr/>
            </a:pPr>
            <a:fld id="{4D6B610F-8E39-4587-BEE9-617BE0FF2394}" type="slidenum">
              <a:rPr lang="en-US" smtClean="0"/>
              <a:pPr>
                <a:defRPr/>
              </a:pPr>
              <a:t>14</a:t>
            </a:fld>
            <a:endParaRPr lang="en-US"/>
          </a:p>
        </p:txBody>
      </p:sp>
      <p:sp>
        <p:nvSpPr>
          <p:cNvPr id="7" name="Rectangle 6">
            <a:extLst>
              <a:ext uri="{FF2B5EF4-FFF2-40B4-BE49-F238E27FC236}">
                <a16:creationId xmlns:a16="http://schemas.microsoft.com/office/drawing/2014/main" id="{5C074777-2B34-4046-8C25-B7B71281CFA6}"/>
              </a:ext>
            </a:extLst>
          </p:cNvPr>
          <p:cNvSpPr/>
          <p:nvPr/>
        </p:nvSpPr>
        <p:spPr>
          <a:xfrm>
            <a:off x="909637" y="1064210"/>
            <a:ext cx="7458075" cy="5632311"/>
          </a:xfrm>
          <a:prstGeom prst="rect">
            <a:avLst/>
          </a:prstGeom>
        </p:spPr>
        <p:txBody>
          <a:bodyPr wrap="square">
            <a:spAutoFit/>
          </a:bodyPr>
          <a:lstStyle/>
          <a:p>
            <a:pPr marL="457200" indent="-457200">
              <a:buFont typeface="Arial" panose="020B0604020202020204" pitchFamily="34" charset="0"/>
              <a:buChar char="•"/>
              <a:defRPr/>
            </a:pPr>
            <a:r>
              <a:rPr lang="en-US" sz="3000" dirty="0">
                <a:latin typeface="Arial" panose="020B0604020202020204" pitchFamily="34" charset="0"/>
                <a:ea typeface="ＭＳ Ｐゴシック" pitchFamily="-65" charset="-128"/>
                <a:cs typeface="Arial" panose="020B0604020202020204" pitchFamily="34" charset="0"/>
              </a:rPr>
              <a:t>Poor knowledge of evidence</a:t>
            </a:r>
          </a:p>
          <a:p>
            <a:pPr marL="457200" indent="-457200">
              <a:buFont typeface="Arial" panose="020B0604020202020204" pitchFamily="34" charset="0"/>
              <a:buChar char="•"/>
              <a:defRPr/>
            </a:pPr>
            <a:r>
              <a:rPr lang="en-US" sz="3000" dirty="0">
                <a:latin typeface="Arial" panose="020B0604020202020204" pitchFamily="34" charset="0"/>
                <a:ea typeface="ＭＳ Ｐゴシック" pitchFamily="-65" charset="-128"/>
                <a:cs typeface="Arial" panose="020B0604020202020204" pitchFamily="34" charset="0"/>
              </a:rPr>
              <a:t>Fear of uncertainty </a:t>
            </a:r>
          </a:p>
          <a:p>
            <a:pPr marL="457200" indent="-457200">
              <a:buFont typeface="Arial" panose="020B0604020202020204" pitchFamily="34" charset="0"/>
              <a:buChar char="•"/>
              <a:defRPr/>
            </a:pPr>
            <a:r>
              <a:rPr lang="en-US" sz="3000" dirty="0">
                <a:latin typeface="Arial" panose="020B0604020202020204" pitchFamily="34" charset="0"/>
                <a:ea typeface="ＭＳ Ｐゴシック" pitchFamily="-65" charset="-128"/>
                <a:cs typeface="Arial" panose="020B0604020202020204" pitchFamily="34" charset="0"/>
              </a:rPr>
              <a:t>Devotion to technology</a:t>
            </a:r>
          </a:p>
          <a:p>
            <a:pPr marL="457200" indent="-457200">
              <a:buFont typeface="Arial" panose="020B0604020202020204" pitchFamily="34" charset="0"/>
              <a:buChar char="•"/>
              <a:defRPr/>
            </a:pPr>
            <a:r>
              <a:rPr lang="en-US" sz="3000" dirty="0">
                <a:latin typeface="Arial" panose="020B0604020202020204" pitchFamily="34" charset="0"/>
                <a:ea typeface="ＭＳ Ｐゴシック" pitchFamily="-65" charset="-128"/>
                <a:cs typeface="Arial" panose="020B0604020202020204" pitchFamily="34" charset="0"/>
              </a:rPr>
              <a:t>Failure to inform patients (in ways they can grasp)</a:t>
            </a:r>
          </a:p>
          <a:p>
            <a:pPr marL="457200" indent="-457200">
              <a:buFont typeface="Arial" panose="020B0604020202020204" pitchFamily="34" charset="0"/>
              <a:buChar char="•"/>
              <a:defRPr/>
            </a:pPr>
            <a:r>
              <a:rPr lang="en-US" sz="3000" dirty="0">
                <a:latin typeface="Arial" panose="020B0604020202020204" pitchFamily="34" charset="0"/>
                <a:ea typeface="ＭＳ Ｐゴシック" pitchFamily="-65" charset="-128"/>
                <a:cs typeface="Arial" panose="020B0604020202020204" pitchFamily="34" charset="0"/>
              </a:rPr>
              <a:t>Oversupply of resources (e.g. beds and clinicians)</a:t>
            </a:r>
          </a:p>
          <a:p>
            <a:pPr marL="457200" indent="-457200">
              <a:buFont typeface="Arial" panose="020B0604020202020204" pitchFamily="34" charset="0"/>
              <a:buChar char="•"/>
              <a:defRPr/>
            </a:pPr>
            <a:r>
              <a:rPr lang="en-US" sz="3000" dirty="0">
                <a:latin typeface="Arial" panose="020B0604020202020204" pitchFamily="34" charset="0"/>
                <a:ea typeface="ＭＳ Ｐゴシック" pitchFamily="-65" charset="-128"/>
                <a:cs typeface="Arial" panose="020B0604020202020204" pitchFamily="34" charset="0"/>
              </a:rPr>
              <a:t>Indication creep</a:t>
            </a:r>
          </a:p>
          <a:p>
            <a:pPr marL="457200" indent="-457200">
              <a:buFont typeface="Arial" panose="020B0604020202020204" pitchFamily="34" charset="0"/>
              <a:buChar char="•"/>
              <a:defRPr/>
            </a:pPr>
            <a:r>
              <a:rPr lang="en-US" sz="3000" dirty="0">
                <a:latin typeface="Arial" panose="020B0604020202020204" pitchFamily="34" charset="0"/>
                <a:ea typeface="ＭＳ Ｐゴシック" pitchFamily="-65" charset="-128"/>
                <a:cs typeface="Arial" panose="020B0604020202020204" pitchFamily="34" charset="0"/>
              </a:rPr>
              <a:t>Guideline writers with financial ties to Pharma</a:t>
            </a:r>
          </a:p>
          <a:p>
            <a:pPr marL="457200" indent="-457200">
              <a:buFont typeface="Arial" panose="020B0604020202020204" pitchFamily="34" charset="0"/>
              <a:buChar char="•"/>
              <a:defRPr/>
            </a:pPr>
            <a:r>
              <a:rPr lang="en-US" sz="3000" dirty="0">
                <a:latin typeface="Arial" panose="020B0604020202020204" pitchFamily="34" charset="0"/>
                <a:ea typeface="ＭＳ Ｐゴシック" pitchFamily="-65" charset="-128"/>
                <a:cs typeface="Arial" panose="020B0604020202020204" pitchFamily="34" charset="0"/>
              </a:rPr>
              <a:t>Marketing by hospitals, Pharma and device makers</a:t>
            </a:r>
          </a:p>
        </p:txBody>
      </p:sp>
    </p:spTree>
    <p:extLst>
      <p:ext uri="{BB962C8B-B14F-4D97-AF65-F5344CB8AC3E}">
        <p14:creationId xmlns:p14="http://schemas.microsoft.com/office/powerpoint/2010/main" val="121799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567D-BAB6-40F8-91D4-C39B20B307CC}"/>
              </a:ext>
            </a:extLst>
          </p:cNvPr>
          <p:cNvSpPr>
            <a:spLocks noGrp="1"/>
          </p:cNvSpPr>
          <p:nvPr>
            <p:ph type="title"/>
          </p:nvPr>
        </p:nvSpPr>
        <p:spPr>
          <a:xfrm>
            <a:off x="523875" y="353091"/>
            <a:ext cx="8229600" cy="701731"/>
          </a:xfrm>
        </p:spPr>
        <p:txBody>
          <a:bodyPr/>
          <a:lstStyle/>
          <a:p>
            <a:pPr algn="ctr"/>
            <a:r>
              <a:rPr lang="en-US" sz="4400" dirty="0"/>
              <a:t>What is misuse</a:t>
            </a:r>
          </a:p>
        </p:txBody>
      </p:sp>
      <p:sp>
        <p:nvSpPr>
          <p:cNvPr id="3" name="Slide Number Placeholder 2">
            <a:extLst>
              <a:ext uri="{FF2B5EF4-FFF2-40B4-BE49-F238E27FC236}">
                <a16:creationId xmlns:a16="http://schemas.microsoft.com/office/drawing/2014/main" id="{C499867E-BF44-4DE1-B0FF-1624AB04421A}"/>
              </a:ext>
            </a:extLst>
          </p:cNvPr>
          <p:cNvSpPr>
            <a:spLocks noGrp="1"/>
          </p:cNvSpPr>
          <p:nvPr>
            <p:ph type="sldNum" sz="quarter" idx="10"/>
          </p:nvPr>
        </p:nvSpPr>
        <p:spPr/>
        <p:txBody>
          <a:bodyPr/>
          <a:lstStyle/>
          <a:p>
            <a:pPr>
              <a:defRPr/>
            </a:pPr>
            <a:fld id="{4D6B610F-8E39-4587-BEE9-617BE0FF2394}" type="slidenum">
              <a:rPr lang="en-US" smtClean="0"/>
              <a:pPr>
                <a:defRPr/>
              </a:pPr>
              <a:t>15</a:t>
            </a:fld>
            <a:endParaRPr lang="en-US"/>
          </a:p>
        </p:txBody>
      </p:sp>
      <p:sp>
        <p:nvSpPr>
          <p:cNvPr id="4" name="Footer Placeholder 3">
            <a:extLst>
              <a:ext uri="{FF2B5EF4-FFF2-40B4-BE49-F238E27FC236}">
                <a16:creationId xmlns:a16="http://schemas.microsoft.com/office/drawing/2014/main" id="{05FEEB4D-8E37-4C87-8A02-D6EE77CE80E7}"/>
              </a:ext>
            </a:extLst>
          </p:cNvPr>
          <p:cNvSpPr>
            <a:spLocks noGrp="1"/>
          </p:cNvSpPr>
          <p:nvPr>
            <p:ph type="ftr" sz="quarter" idx="11"/>
          </p:nvPr>
        </p:nvSpPr>
        <p:spPr/>
        <p:txBody>
          <a:bodyPr/>
          <a:lstStyle/>
          <a:p>
            <a:pPr>
              <a:defRPr/>
            </a:pPr>
            <a:r>
              <a:rPr lang="en-US"/>
              <a:t>|     © 2011 Kaiser Foundation Health Plan, Inc. For internal use only.</a:t>
            </a:r>
          </a:p>
        </p:txBody>
      </p:sp>
      <p:sp>
        <p:nvSpPr>
          <p:cNvPr id="5" name="Date Placeholder 4">
            <a:extLst>
              <a:ext uri="{FF2B5EF4-FFF2-40B4-BE49-F238E27FC236}">
                <a16:creationId xmlns:a16="http://schemas.microsoft.com/office/drawing/2014/main" id="{AD90EC13-0E8B-4095-9ACE-C5D4AF7DE562}"/>
              </a:ext>
            </a:extLst>
          </p:cNvPr>
          <p:cNvSpPr>
            <a:spLocks noGrp="1"/>
          </p:cNvSpPr>
          <p:nvPr>
            <p:ph type="dt" sz="half" idx="12"/>
          </p:nvPr>
        </p:nvSpPr>
        <p:spPr/>
        <p:txBody>
          <a:bodyPr/>
          <a:lstStyle/>
          <a:p>
            <a:pPr>
              <a:defRPr/>
            </a:pPr>
            <a:fld id="{6419575E-F080-42CB-8927-B6E79DBC2C2A}" type="datetime4">
              <a:rPr lang="en-US" smtClean="0"/>
              <a:pPr>
                <a:defRPr/>
              </a:pPr>
              <a:t>October 18, 2017</a:t>
            </a:fld>
            <a:endParaRPr lang="en-US"/>
          </a:p>
        </p:txBody>
      </p:sp>
      <p:sp>
        <p:nvSpPr>
          <p:cNvPr id="6" name="Rectangle 5">
            <a:extLst>
              <a:ext uri="{FF2B5EF4-FFF2-40B4-BE49-F238E27FC236}">
                <a16:creationId xmlns:a16="http://schemas.microsoft.com/office/drawing/2014/main" id="{827FE58D-3DB3-42FA-86F9-73D4D1C2ECEA}"/>
              </a:ext>
            </a:extLst>
          </p:cNvPr>
          <p:cNvSpPr/>
          <p:nvPr/>
        </p:nvSpPr>
        <p:spPr>
          <a:xfrm>
            <a:off x="457201" y="1241426"/>
            <a:ext cx="8229600" cy="4524315"/>
          </a:xfrm>
          <a:prstGeom prst="rect">
            <a:avLst/>
          </a:prstGeom>
        </p:spPr>
        <p:txBody>
          <a:bodyPr wrap="square">
            <a:spAutoFit/>
          </a:bodyPr>
          <a:lstStyle/>
          <a:p>
            <a:r>
              <a:rPr lang="en-US" sz="3200" dirty="0"/>
              <a:t>Misuse occurs when a patient doesn’t fully benefit from a treatment because of a preventable problem – or when a patient is harmed by a treatment. Misuse includes avoidable medical errors like prescribing a drug the patient is allergic, wrong site surgery, etc.</a:t>
            </a:r>
          </a:p>
          <a:p>
            <a:endParaRPr lang="en-US" sz="3200" dirty="0"/>
          </a:p>
          <a:p>
            <a:r>
              <a:rPr lang="en-US" sz="3200" dirty="0"/>
              <a:t>Almost a 100,000 people die annually from preventable errors—more than from car accidents, breast cancer or AIDS combined.</a:t>
            </a:r>
          </a:p>
        </p:txBody>
      </p:sp>
    </p:spTree>
    <p:extLst>
      <p:ext uri="{BB962C8B-B14F-4D97-AF65-F5344CB8AC3E}">
        <p14:creationId xmlns:p14="http://schemas.microsoft.com/office/powerpoint/2010/main" val="17937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perlo\AppData\Local\Microsoft\Windows\Temporary Internet Files\Content.IE5\AZGFM8D5\MP9004244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3359720" cy="456886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perlo\AppData\Local\Microsoft\Windows\Temporary Internet Files\Content.IE5\X88Y5J4J\MP9003373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624" y="246265"/>
            <a:ext cx="3142488" cy="4405357"/>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perlo\AppData\Local\Microsoft\Windows\Temporary Internet Files\Content.IE5\WF0ZGBXH\MP9004033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003" y="3505200"/>
            <a:ext cx="4587508" cy="30571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1728" y="3777929"/>
            <a:ext cx="3809104" cy="2857388"/>
          </a:xfrm>
          <a:prstGeom prst="rect">
            <a:avLst/>
          </a:prstGeom>
        </p:spPr>
      </p:pic>
    </p:spTree>
    <p:extLst>
      <p:ext uri="{BB962C8B-B14F-4D97-AF65-F5344CB8AC3E}">
        <p14:creationId xmlns:p14="http://schemas.microsoft.com/office/powerpoint/2010/main" val="274985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802A-2AAB-439A-8B95-9B23CEA3A2B7}"/>
              </a:ext>
            </a:extLst>
          </p:cNvPr>
          <p:cNvSpPr>
            <a:spLocks noGrp="1"/>
          </p:cNvSpPr>
          <p:nvPr>
            <p:ph type="title"/>
          </p:nvPr>
        </p:nvSpPr>
        <p:spPr>
          <a:xfrm>
            <a:off x="457200" y="1931176"/>
            <a:ext cx="8229600" cy="2336024"/>
          </a:xfrm>
        </p:spPr>
        <p:txBody>
          <a:bodyPr/>
          <a:lstStyle/>
          <a:p>
            <a:pPr algn="ctr"/>
            <a:r>
              <a:rPr lang="en-US" sz="5400" dirty="0"/>
              <a:t>What suggestions do you have to deal with underuse, overuse &amp; misuse?</a:t>
            </a:r>
          </a:p>
        </p:txBody>
      </p:sp>
      <p:sp>
        <p:nvSpPr>
          <p:cNvPr id="3" name="Slide Number Placeholder 2">
            <a:extLst>
              <a:ext uri="{FF2B5EF4-FFF2-40B4-BE49-F238E27FC236}">
                <a16:creationId xmlns:a16="http://schemas.microsoft.com/office/drawing/2014/main" id="{FFFE5794-503E-422F-8CF6-99676001A42A}"/>
              </a:ext>
            </a:extLst>
          </p:cNvPr>
          <p:cNvSpPr>
            <a:spLocks noGrp="1"/>
          </p:cNvSpPr>
          <p:nvPr>
            <p:ph type="sldNum" sz="quarter" idx="10"/>
          </p:nvPr>
        </p:nvSpPr>
        <p:spPr/>
        <p:txBody>
          <a:bodyPr/>
          <a:lstStyle/>
          <a:p>
            <a:pPr>
              <a:defRPr/>
            </a:pPr>
            <a:fld id="{4D6B610F-8E39-4587-BEE9-617BE0FF2394}" type="slidenum">
              <a:rPr lang="en-US" smtClean="0"/>
              <a:pPr>
                <a:defRPr/>
              </a:pPr>
              <a:t>17</a:t>
            </a:fld>
            <a:endParaRPr lang="en-US"/>
          </a:p>
        </p:txBody>
      </p:sp>
      <p:sp>
        <p:nvSpPr>
          <p:cNvPr id="4" name="Footer Placeholder 3">
            <a:extLst>
              <a:ext uri="{FF2B5EF4-FFF2-40B4-BE49-F238E27FC236}">
                <a16:creationId xmlns:a16="http://schemas.microsoft.com/office/drawing/2014/main" id="{8BB5266B-933F-4F32-B7E6-672DBA0032EC}"/>
              </a:ext>
            </a:extLst>
          </p:cNvPr>
          <p:cNvSpPr>
            <a:spLocks noGrp="1"/>
          </p:cNvSpPr>
          <p:nvPr>
            <p:ph type="ftr" sz="quarter" idx="11"/>
          </p:nvPr>
        </p:nvSpPr>
        <p:spPr/>
        <p:txBody>
          <a:bodyPr/>
          <a:lstStyle/>
          <a:p>
            <a:pPr>
              <a:defRPr/>
            </a:pPr>
            <a:r>
              <a:rPr lang="en-US" dirty="0"/>
              <a:t>|</a:t>
            </a:r>
          </a:p>
        </p:txBody>
      </p:sp>
    </p:spTree>
    <p:extLst>
      <p:ext uri="{BB962C8B-B14F-4D97-AF65-F5344CB8AC3E}">
        <p14:creationId xmlns:p14="http://schemas.microsoft.com/office/powerpoint/2010/main" val="250921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B0B6B-E9A3-4ADB-BEBA-5E1802B87AD9}"/>
              </a:ext>
            </a:extLst>
          </p:cNvPr>
          <p:cNvSpPr>
            <a:spLocks noGrp="1"/>
          </p:cNvSpPr>
          <p:nvPr>
            <p:ph type="title"/>
          </p:nvPr>
        </p:nvSpPr>
        <p:spPr>
          <a:xfrm>
            <a:off x="457200" y="457201"/>
            <a:ext cx="8229600" cy="609600"/>
          </a:xfrm>
        </p:spPr>
        <p:txBody>
          <a:bodyPr/>
          <a:lstStyle/>
          <a:p>
            <a:pPr algn="ctr"/>
            <a:r>
              <a:rPr lang="en-US" dirty="0"/>
              <a:t>Potential Solutions</a:t>
            </a:r>
          </a:p>
        </p:txBody>
      </p:sp>
      <p:sp>
        <p:nvSpPr>
          <p:cNvPr id="3" name="Slide Number Placeholder 2">
            <a:extLst>
              <a:ext uri="{FF2B5EF4-FFF2-40B4-BE49-F238E27FC236}">
                <a16:creationId xmlns:a16="http://schemas.microsoft.com/office/drawing/2014/main" id="{A2CC3565-8591-43A1-9625-7593DDBF0E10}"/>
              </a:ext>
            </a:extLst>
          </p:cNvPr>
          <p:cNvSpPr>
            <a:spLocks noGrp="1"/>
          </p:cNvSpPr>
          <p:nvPr>
            <p:ph type="sldNum" sz="quarter" idx="10"/>
          </p:nvPr>
        </p:nvSpPr>
        <p:spPr/>
        <p:txBody>
          <a:bodyPr/>
          <a:lstStyle/>
          <a:p>
            <a:pPr>
              <a:defRPr/>
            </a:pPr>
            <a:fld id="{4D6B610F-8E39-4587-BEE9-617BE0FF2394}" type="slidenum">
              <a:rPr lang="en-US" smtClean="0"/>
              <a:pPr>
                <a:defRPr/>
              </a:pPr>
              <a:t>18</a:t>
            </a:fld>
            <a:endParaRPr lang="en-US"/>
          </a:p>
        </p:txBody>
      </p:sp>
      <p:sp>
        <p:nvSpPr>
          <p:cNvPr id="4" name="Footer Placeholder 3">
            <a:extLst>
              <a:ext uri="{FF2B5EF4-FFF2-40B4-BE49-F238E27FC236}">
                <a16:creationId xmlns:a16="http://schemas.microsoft.com/office/drawing/2014/main" id="{CAC0F3D2-B806-4C49-BAC1-373873D1426C}"/>
              </a:ext>
            </a:extLst>
          </p:cNvPr>
          <p:cNvSpPr>
            <a:spLocks noGrp="1"/>
          </p:cNvSpPr>
          <p:nvPr>
            <p:ph type="ftr" sz="quarter" idx="11"/>
          </p:nvPr>
        </p:nvSpPr>
        <p:spPr/>
        <p:txBody>
          <a:bodyPr/>
          <a:lstStyle/>
          <a:p>
            <a:pPr>
              <a:defRPr/>
            </a:pPr>
            <a:r>
              <a:rPr lang="en-US" dirty="0"/>
              <a:t>|</a:t>
            </a:r>
          </a:p>
        </p:txBody>
      </p:sp>
      <p:sp>
        <p:nvSpPr>
          <p:cNvPr id="6" name="Rectangle 5">
            <a:extLst>
              <a:ext uri="{FF2B5EF4-FFF2-40B4-BE49-F238E27FC236}">
                <a16:creationId xmlns:a16="http://schemas.microsoft.com/office/drawing/2014/main" id="{569E1820-0042-47D4-AF01-8826F217B1C1}"/>
              </a:ext>
            </a:extLst>
          </p:cNvPr>
          <p:cNvSpPr/>
          <p:nvPr/>
        </p:nvSpPr>
        <p:spPr>
          <a:xfrm>
            <a:off x="881062" y="1355854"/>
            <a:ext cx="7381875" cy="4832092"/>
          </a:xfrm>
          <a:prstGeom prst="rect">
            <a:avLst/>
          </a:prstGeom>
        </p:spPr>
        <p:txBody>
          <a:bodyPr wrap="square">
            <a:spAutoFit/>
          </a:bodyPr>
          <a:lstStyle/>
          <a:p>
            <a:pPr marL="457200"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Acknowldege</a:t>
            </a:r>
            <a:r>
              <a:rPr lang="en-US" sz="2800" dirty="0">
                <a:latin typeface="Arial" panose="020B0604020202020204" pitchFamily="34" charset="0"/>
                <a:cs typeface="Arial" panose="020B0604020202020204" pitchFamily="34" charset="0"/>
              </a:rPr>
              <a:t> that this is an issue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Persuade: Clinician and patient education e.g. Choosing Wisely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Inform: Transparent reporting on underuse, overuse and misuse in health care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Pay: For quality, capitation, bundled payments, reduce administrative overhead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Information Technology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Regulate Pharma and device makers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Publicly fund clinical research </a:t>
            </a:r>
          </a:p>
        </p:txBody>
      </p:sp>
    </p:spTree>
    <p:extLst>
      <p:ext uri="{BB962C8B-B14F-4D97-AF65-F5344CB8AC3E}">
        <p14:creationId xmlns:p14="http://schemas.microsoft.com/office/powerpoint/2010/main" val="334423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z="6600" dirty="0"/>
              <a:t>Thank you</a:t>
            </a:r>
          </a:p>
        </p:txBody>
      </p:sp>
      <p:sp>
        <p:nvSpPr>
          <p:cNvPr id="3" name="Content Placeholder 2"/>
          <p:cNvSpPr>
            <a:spLocks noGrp="1"/>
          </p:cNvSpPr>
          <p:nvPr>
            <p:ph idx="1"/>
          </p:nvPr>
        </p:nvSpPr>
        <p:spPr>
          <a:xfrm>
            <a:off x="457200" y="2209800"/>
            <a:ext cx="8229600" cy="1981200"/>
          </a:xfrm>
        </p:spPr>
        <p:txBody>
          <a:bodyPr>
            <a:normAutofit/>
          </a:bodyPr>
          <a:lstStyle/>
          <a:p>
            <a:pPr marL="0" indent="0" algn="ctr">
              <a:buNone/>
            </a:pPr>
            <a:r>
              <a:rPr lang="en-US" sz="4400" dirty="0">
                <a:latin typeface="Arial" panose="020B0604020202020204" pitchFamily="34" charset="0"/>
                <a:cs typeface="Arial" panose="020B0604020202020204" pitchFamily="34" charset="0"/>
              </a:rPr>
              <a:t>Sameer V. </a:t>
            </a:r>
            <a:r>
              <a:rPr lang="en-US" sz="4400" dirty="0" err="1">
                <a:latin typeface="Arial" panose="020B0604020202020204" pitchFamily="34" charset="0"/>
                <a:cs typeface="Arial" panose="020B0604020202020204" pitchFamily="34" charset="0"/>
              </a:rPr>
              <a:t>Awsare</a:t>
            </a:r>
            <a:r>
              <a:rPr lang="en-US" sz="4400" dirty="0">
                <a:latin typeface="Arial" panose="020B0604020202020204" pitchFamily="34" charset="0"/>
                <a:cs typeface="Arial" panose="020B0604020202020204" pitchFamily="34" charset="0"/>
              </a:rPr>
              <a:t>, MD, FACP</a:t>
            </a:r>
          </a:p>
          <a:p>
            <a:pPr marL="0" indent="0" algn="ctr">
              <a:buNone/>
            </a:pPr>
            <a:r>
              <a:rPr lang="en-US" sz="4400" dirty="0">
                <a:latin typeface="Arial" panose="020B0604020202020204" pitchFamily="34" charset="0"/>
                <a:cs typeface="Arial" panose="020B0604020202020204" pitchFamily="34" charset="0"/>
              </a:rPr>
              <a:t>Sameer.Awsare@kp.org</a:t>
            </a:r>
          </a:p>
        </p:txBody>
      </p:sp>
    </p:spTree>
    <p:custDataLst>
      <p:tags r:id="rId1"/>
    </p:custDataLst>
    <p:extLst>
      <p:ext uri="{BB962C8B-B14F-4D97-AF65-F5344CB8AC3E}">
        <p14:creationId xmlns:p14="http://schemas.microsoft.com/office/powerpoint/2010/main" val="30609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C02B-92AA-46E7-8AC8-F61BDE7BDC7E}"/>
              </a:ext>
            </a:extLst>
          </p:cNvPr>
          <p:cNvSpPr>
            <a:spLocks noGrp="1"/>
          </p:cNvSpPr>
          <p:nvPr>
            <p:ph type="title"/>
          </p:nvPr>
        </p:nvSpPr>
        <p:spPr>
          <a:xfrm>
            <a:off x="457200" y="373495"/>
            <a:ext cx="8229600" cy="867930"/>
          </a:xfrm>
        </p:spPr>
        <p:txBody>
          <a:bodyPr/>
          <a:lstStyle/>
          <a:p>
            <a:pPr algn="ctr"/>
            <a:r>
              <a:rPr lang="en-US" sz="2800" dirty="0"/>
              <a:t>On average, other wealthy countries spend about half as much per person on health than the U.S. spends</a:t>
            </a:r>
          </a:p>
        </p:txBody>
      </p:sp>
      <p:sp>
        <p:nvSpPr>
          <p:cNvPr id="3" name="Slide Number Placeholder 2">
            <a:extLst>
              <a:ext uri="{FF2B5EF4-FFF2-40B4-BE49-F238E27FC236}">
                <a16:creationId xmlns:a16="http://schemas.microsoft.com/office/drawing/2014/main" id="{ED7D1FEF-6DD4-44BD-A4CE-D96041533552}"/>
              </a:ext>
            </a:extLst>
          </p:cNvPr>
          <p:cNvSpPr>
            <a:spLocks noGrp="1"/>
          </p:cNvSpPr>
          <p:nvPr>
            <p:ph type="sldNum" sz="quarter" idx="10"/>
          </p:nvPr>
        </p:nvSpPr>
        <p:spPr/>
        <p:txBody>
          <a:bodyPr/>
          <a:lstStyle/>
          <a:p>
            <a:pPr>
              <a:defRPr/>
            </a:pPr>
            <a:fld id="{4D6B610F-8E39-4587-BEE9-617BE0FF2394}" type="slidenum">
              <a:rPr lang="en-US" smtClean="0"/>
              <a:pPr>
                <a:defRPr/>
              </a:pPr>
              <a:t>2</a:t>
            </a:fld>
            <a:endParaRPr lang="en-US"/>
          </a:p>
        </p:txBody>
      </p:sp>
      <p:sp>
        <p:nvSpPr>
          <p:cNvPr id="4" name="Footer Placeholder 3">
            <a:extLst>
              <a:ext uri="{FF2B5EF4-FFF2-40B4-BE49-F238E27FC236}">
                <a16:creationId xmlns:a16="http://schemas.microsoft.com/office/drawing/2014/main" id="{6E78A59D-1CB5-402A-8DF1-A3627DA95D32}"/>
              </a:ext>
            </a:extLst>
          </p:cNvPr>
          <p:cNvSpPr>
            <a:spLocks noGrp="1"/>
          </p:cNvSpPr>
          <p:nvPr>
            <p:ph type="ftr" sz="quarter" idx="11"/>
          </p:nvPr>
        </p:nvSpPr>
        <p:spPr/>
        <p:txBody>
          <a:bodyPr/>
          <a:lstStyle/>
          <a:p>
            <a:pPr>
              <a:defRPr/>
            </a:pPr>
            <a:r>
              <a:rPr lang="en-US" dirty="0"/>
              <a:t>|     </a:t>
            </a:r>
          </a:p>
        </p:txBody>
      </p:sp>
      <p:pic>
        <p:nvPicPr>
          <p:cNvPr id="6" name="Picture 5">
            <a:extLst>
              <a:ext uri="{FF2B5EF4-FFF2-40B4-BE49-F238E27FC236}">
                <a16:creationId xmlns:a16="http://schemas.microsoft.com/office/drawing/2014/main" id="{578A4A5A-6670-4458-810F-C1FCD9DDC18B}"/>
              </a:ext>
            </a:extLst>
          </p:cNvPr>
          <p:cNvPicPr>
            <a:picLocks noChangeAspect="1"/>
          </p:cNvPicPr>
          <p:nvPr/>
        </p:nvPicPr>
        <p:blipFill>
          <a:blip r:embed="rId2"/>
          <a:stretch>
            <a:fillRect/>
          </a:stretch>
        </p:blipFill>
        <p:spPr>
          <a:xfrm>
            <a:off x="457200" y="1447800"/>
            <a:ext cx="7848600" cy="4800599"/>
          </a:xfrm>
          <a:prstGeom prst="rect">
            <a:avLst/>
          </a:prstGeom>
        </p:spPr>
      </p:pic>
    </p:spTree>
    <p:extLst>
      <p:ext uri="{BB962C8B-B14F-4D97-AF65-F5344CB8AC3E}">
        <p14:creationId xmlns:p14="http://schemas.microsoft.com/office/powerpoint/2010/main" val="342675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82BF-D9EF-4B54-AC42-491E3FBE9BD0}"/>
              </a:ext>
            </a:extLst>
          </p:cNvPr>
          <p:cNvSpPr>
            <a:spLocks noGrp="1"/>
          </p:cNvSpPr>
          <p:nvPr>
            <p:ph type="title"/>
          </p:nvPr>
        </p:nvSpPr>
        <p:spPr>
          <a:xfrm>
            <a:off x="457200" y="207296"/>
            <a:ext cx="8229600" cy="1034129"/>
          </a:xfrm>
        </p:spPr>
        <p:txBody>
          <a:bodyPr/>
          <a:lstStyle/>
          <a:p>
            <a:pPr algn="ctr"/>
            <a:r>
              <a:rPr lang="en-US" dirty="0"/>
              <a:t>Since 1980, the gap has widened between U.S. health spending and that of other countries</a:t>
            </a:r>
          </a:p>
        </p:txBody>
      </p:sp>
      <p:sp>
        <p:nvSpPr>
          <p:cNvPr id="3" name="Slide Number Placeholder 2">
            <a:extLst>
              <a:ext uri="{FF2B5EF4-FFF2-40B4-BE49-F238E27FC236}">
                <a16:creationId xmlns:a16="http://schemas.microsoft.com/office/drawing/2014/main" id="{9E228621-6C96-4CAE-9988-4A0402FE21CA}"/>
              </a:ext>
            </a:extLst>
          </p:cNvPr>
          <p:cNvSpPr>
            <a:spLocks noGrp="1"/>
          </p:cNvSpPr>
          <p:nvPr>
            <p:ph type="sldNum" sz="quarter" idx="10"/>
          </p:nvPr>
        </p:nvSpPr>
        <p:spPr/>
        <p:txBody>
          <a:bodyPr/>
          <a:lstStyle/>
          <a:p>
            <a:pPr>
              <a:defRPr/>
            </a:pPr>
            <a:fld id="{4D6B610F-8E39-4587-BEE9-617BE0FF2394}" type="slidenum">
              <a:rPr lang="en-US" smtClean="0"/>
              <a:pPr>
                <a:defRPr/>
              </a:pPr>
              <a:t>3</a:t>
            </a:fld>
            <a:endParaRPr lang="en-US"/>
          </a:p>
        </p:txBody>
      </p:sp>
      <p:sp>
        <p:nvSpPr>
          <p:cNvPr id="5" name="Date Placeholder 4">
            <a:extLst>
              <a:ext uri="{FF2B5EF4-FFF2-40B4-BE49-F238E27FC236}">
                <a16:creationId xmlns:a16="http://schemas.microsoft.com/office/drawing/2014/main" id="{85AF2C2C-DC99-40DB-BB9F-BCEE9526FD77}"/>
              </a:ext>
            </a:extLst>
          </p:cNvPr>
          <p:cNvSpPr>
            <a:spLocks noGrp="1"/>
          </p:cNvSpPr>
          <p:nvPr>
            <p:ph type="dt" sz="half" idx="12"/>
          </p:nvPr>
        </p:nvSpPr>
        <p:spPr/>
        <p:txBody>
          <a:bodyPr/>
          <a:lstStyle/>
          <a:p>
            <a:pPr>
              <a:defRPr/>
            </a:pPr>
            <a:endParaRPr lang="en-US" dirty="0"/>
          </a:p>
        </p:txBody>
      </p:sp>
      <p:pic>
        <p:nvPicPr>
          <p:cNvPr id="6" name="Picture 5">
            <a:extLst>
              <a:ext uri="{FF2B5EF4-FFF2-40B4-BE49-F238E27FC236}">
                <a16:creationId xmlns:a16="http://schemas.microsoft.com/office/drawing/2014/main" id="{12A6800B-A7B7-48DE-97AC-3776940B8459}"/>
              </a:ext>
            </a:extLst>
          </p:cNvPr>
          <p:cNvPicPr>
            <a:picLocks noChangeAspect="1"/>
          </p:cNvPicPr>
          <p:nvPr/>
        </p:nvPicPr>
        <p:blipFill>
          <a:blip r:embed="rId2"/>
          <a:stretch>
            <a:fillRect/>
          </a:stretch>
        </p:blipFill>
        <p:spPr>
          <a:xfrm>
            <a:off x="457200" y="1524000"/>
            <a:ext cx="8229600" cy="4697186"/>
          </a:xfrm>
          <a:prstGeom prst="rect">
            <a:avLst/>
          </a:prstGeom>
        </p:spPr>
      </p:pic>
    </p:spTree>
    <p:extLst>
      <p:ext uri="{BB962C8B-B14F-4D97-AF65-F5344CB8AC3E}">
        <p14:creationId xmlns:p14="http://schemas.microsoft.com/office/powerpoint/2010/main" val="313782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7043-52D3-437A-A63E-47E72E013A74}"/>
              </a:ext>
            </a:extLst>
          </p:cNvPr>
          <p:cNvSpPr>
            <a:spLocks noGrp="1"/>
          </p:cNvSpPr>
          <p:nvPr>
            <p:ph type="title"/>
          </p:nvPr>
        </p:nvSpPr>
        <p:spPr>
          <a:xfrm>
            <a:off x="609600" y="240471"/>
            <a:ext cx="8229600" cy="978729"/>
          </a:xfrm>
        </p:spPr>
        <p:txBody>
          <a:bodyPr/>
          <a:lstStyle/>
          <a:p>
            <a:pPr algn="ctr"/>
            <a:r>
              <a:rPr lang="en-US" sz="3200" dirty="0"/>
              <a:t>2017 Commonwealth Fund Health System Performance Scores</a:t>
            </a:r>
          </a:p>
        </p:txBody>
      </p:sp>
      <p:sp>
        <p:nvSpPr>
          <p:cNvPr id="3" name="Slide Number Placeholder 2">
            <a:extLst>
              <a:ext uri="{FF2B5EF4-FFF2-40B4-BE49-F238E27FC236}">
                <a16:creationId xmlns:a16="http://schemas.microsoft.com/office/drawing/2014/main" id="{866722E0-E688-4A1F-BC5F-128F33215D41}"/>
              </a:ext>
            </a:extLst>
          </p:cNvPr>
          <p:cNvSpPr>
            <a:spLocks noGrp="1"/>
          </p:cNvSpPr>
          <p:nvPr>
            <p:ph type="sldNum" sz="quarter" idx="10"/>
          </p:nvPr>
        </p:nvSpPr>
        <p:spPr/>
        <p:txBody>
          <a:bodyPr/>
          <a:lstStyle/>
          <a:p>
            <a:pPr>
              <a:defRPr/>
            </a:pPr>
            <a:fld id="{4D6B610F-8E39-4587-BEE9-617BE0FF2394}" type="slidenum">
              <a:rPr lang="en-US" smtClean="0"/>
              <a:pPr>
                <a:defRPr/>
              </a:pPr>
              <a:t>4</a:t>
            </a:fld>
            <a:endParaRPr lang="en-US"/>
          </a:p>
        </p:txBody>
      </p:sp>
      <p:sp>
        <p:nvSpPr>
          <p:cNvPr id="4" name="Footer Placeholder 3">
            <a:extLst>
              <a:ext uri="{FF2B5EF4-FFF2-40B4-BE49-F238E27FC236}">
                <a16:creationId xmlns:a16="http://schemas.microsoft.com/office/drawing/2014/main" id="{6B66C2BF-EFF1-4230-ACB1-89CA6A788687}"/>
              </a:ext>
            </a:extLst>
          </p:cNvPr>
          <p:cNvSpPr>
            <a:spLocks noGrp="1"/>
          </p:cNvSpPr>
          <p:nvPr>
            <p:ph type="ftr" sz="quarter" idx="11"/>
          </p:nvPr>
        </p:nvSpPr>
        <p:spPr/>
        <p:txBody>
          <a:bodyPr/>
          <a:lstStyle/>
          <a:p>
            <a:pPr>
              <a:defRPr/>
            </a:pPr>
            <a:r>
              <a:rPr lang="en-US" dirty="0"/>
              <a:t>|</a:t>
            </a:r>
          </a:p>
        </p:txBody>
      </p:sp>
      <p:pic>
        <p:nvPicPr>
          <p:cNvPr id="6" name="Picture 5">
            <a:extLst>
              <a:ext uri="{FF2B5EF4-FFF2-40B4-BE49-F238E27FC236}">
                <a16:creationId xmlns:a16="http://schemas.microsoft.com/office/drawing/2014/main" id="{CE92A7DA-5D27-43D3-BD49-28FE1B20F350}"/>
              </a:ext>
            </a:extLst>
          </p:cNvPr>
          <p:cNvPicPr>
            <a:picLocks noChangeAspect="1"/>
          </p:cNvPicPr>
          <p:nvPr/>
        </p:nvPicPr>
        <p:blipFill>
          <a:blip r:embed="rId2"/>
          <a:stretch>
            <a:fillRect/>
          </a:stretch>
        </p:blipFill>
        <p:spPr>
          <a:xfrm>
            <a:off x="457201" y="1317624"/>
            <a:ext cx="3886199" cy="4930776"/>
          </a:xfrm>
          <a:prstGeom prst="rect">
            <a:avLst/>
          </a:prstGeom>
        </p:spPr>
      </p:pic>
      <p:pic>
        <p:nvPicPr>
          <p:cNvPr id="7" name="Picture 6">
            <a:extLst>
              <a:ext uri="{FF2B5EF4-FFF2-40B4-BE49-F238E27FC236}">
                <a16:creationId xmlns:a16="http://schemas.microsoft.com/office/drawing/2014/main" id="{DCB70EB7-2F14-49A1-80F1-539B9A7434BB}"/>
              </a:ext>
            </a:extLst>
          </p:cNvPr>
          <p:cNvPicPr>
            <a:picLocks noChangeAspect="1"/>
          </p:cNvPicPr>
          <p:nvPr/>
        </p:nvPicPr>
        <p:blipFill>
          <a:blip r:embed="rId3"/>
          <a:stretch>
            <a:fillRect/>
          </a:stretch>
        </p:blipFill>
        <p:spPr>
          <a:xfrm>
            <a:off x="4572000" y="1219200"/>
            <a:ext cx="4267200" cy="5029200"/>
          </a:xfrm>
          <a:prstGeom prst="rect">
            <a:avLst/>
          </a:prstGeom>
        </p:spPr>
      </p:pic>
    </p:spTree>
    <p:extLst>
      <p:ext uri="{BB962C8B-B14F-4D97-AF65-F5344CB8AC3E}">
        <p14:creationId xmlns:p14="http://schemas.microsoft.com/office/powerpoint/2010/main" val="158097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6A20-FB01-4ABF-9AB1-F3B75AAB6101}"/>
              </a:ext>
            </a:extLst>
          </p:cNvPr>
          <p:cNvSpPr>
            <a:spLocks noGrp="1"/>
          </p:cNvSpPr>
          <p:nvPr>
            <p:ph type="title"/>
          </p:nvPr>
        </p:nvSpPr>
        <p:spPr>
          <a:xfrm>
            <a:off x="457200" y="705894"/>
            <a:ext cx="8229600" cy="535531"/>
          </a:xfrm>
        </p:spPr>
        <p:txBody>
          <a:bodyPr/>
          <a:lstStyle/>
          <a:p>
            <a:pPr algn="ctr"/>
            <a:r>
              <a:rPr lang="en-US" sz="3200" dirty="0"/>
              <a:t>Mortality Amenable to Health Care, 2004 and 2014</a:t>
            </a:r>
          </a:p>
        </p:txBody>
      </p:sp>
      <p:sp>
        <p:nvSpPr>
          <p:cNvPr id="3" name="Slide Number Placeholder 2">
            <a:extLst>
              <a:ext uri="{FF2B5EF4-FFF2-40B4-BE49-F238E27FC236}">
                <a16:creationId xmlns:a16="http://schemas.microsoft.com/office/drawing/2014/main" id="{3187C8CF-EA86-45EA-B648-2D211F2C3978}"/>
              </a:ext>
            </a:extLst>
          </p:cNvPr>
          <p:cNvSpPr>
            <a:spLocks noGrp="1"/>
          </p:cNvSpPr>
          <p:nvPr>
            <p:ph type="sldNum" sz="quarter" idx="10"/>
          </p:nvPr>
        </p:nvSpPr>
        <p:spPr/>
        <p:txBody>
          <a:bodyPr/>
          <a:lstStyle/>
          <a:p>
            <a:pPr>
              <a:defRPr/>
            </a:pPr>
            <a:fld id="{4D6B610F-8E39-4587-BEE9-617BE0FF2394}" type="slidenum">
              <a:rPr lang="en-US" smtClean="0"/>
              <a:pPr>
                <a:defRPr/>
              </a:pPr>
              <a:t>5</a:t>
            </a:fld>
            <a:endParaRPr lang="en-US"/>
          </a:p>
        </p:txBody>
      </p:sp>
      <p:sp>
        <p:nvSpPr>
          <p:cNvPr id="4" name="Footer Placeholder 3">
            <a:extLst>
              <a:ext uri="{FF2B5EF4-FFF2-40B4-BE49-F238E27FC236}">
                <a16:creationId xmlns:a16="http://schemas.microsoft.com/office/drawing/2014/main" id="{8A48F348-2DDE-478B-8851-EEA9954C1D09}"/>
              </a:ext>
            </a:extLst>
          </p:cNvPr>
          <p:cNvSpPr>
            <a:spLocks noGrp="1"/>
          </p:cNvSpPr>
          <p:nvPr>
            <p:ph type="ftr" sz="quarter" idx="11"/>
          </p:nvPr>
        </p:nvSpPr>
        <p:spPr/>
        <p:txBody>
          <a:bodyPr/>
          <a:lstStyle/>
          <a:p>
            <a:pPr>
              <a:defRPr/>
            </a:pPr>
            <a:r>
              <a:rPr lang="en-US" dirty="0"/>
              <a:t>.</a:t>
            </a:r>
          </a:p>
        </p:txBody>
      </p:sp>
      <p:pic>
        <p:nvPicPr>
          <p:cNvPr id="6" name="Picture 5">
            <a:extLst>
              <a:ext uri="{FF2B5EF4-FFF2-40B4-BE49-F238E27FC236}">
                <a16:creationId xmlns:a16="http://schemas.microsoft.com/office/drawing/2014/main" id="{737DFE84-99EA-4907-9E30-D061ED81779E}"/>
              </a:ext>
            </a:extLst>
          </p:cNvPr>
          <p:cNvPicPr>
            <a:picLocks noChangeAspect="1"/>
          </p:cNvPicPr>
          <p:nvPr/>
        </p:nvPicPr>
        <p:blipFill>
          <a:blip r:embed="rId2"/>
          <a:stretch>
            <a:fillRect/>
          </a:stretch>
        </p:blipFill>
        <p:spPr>
          <a:xfrm>
            <a:off x="685800" y="1619250"/>
            <a:ext cx="7772399" cy="4552950"/>
          </a:xfrm>
          <a:prstGeom prst="rect">
            <a:avLst/>
          </a:prstGeom>
        </p:spPr>
      </p:pic>
    </p:spTree>
    <p:extLst>
      <p:ext uri="{BB962C8B-B14F-4D97-AF65-F5344CB8AC3E}">
        <p14:creationId xmlns:p14="http://schemas.microsoft.com/office/powerpoint/2010/main" val="1639546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30BC-E39B-4145-A01F-B061484D8ADC}"/>
              </a:ext>
            </a:extLst>
          </p:cNvPr>
          <p:cNvSpPr>
            <a:spLocks noGrp="1"/>
          </p:cNvSpPr>
          <p:nvPr>
            <p:ph type="title"/>
          </p:nvPr>
        </p:nvSpPr>
        <p:spPr>
          <a:xfrm>
            <a:off x="457200" y="569093"/>
            <a:ext cx="8229600" cy="590931"/>
          </a:xfrm>
        </p:spPr>
        <p:txBody>
          <a:bodyPr/>
          <a:lstStyle/>
          <a:p>
            <a:pPr algn="ctr"/>
            <a:r>
              <a:rPr lang="en-US" sz="3600" dirty="0"/>
              <a:t>$750 Billion in unnecessary care per year</a:t>
            </a:r>
          </a:p>
        </p:txBody>
      </p:sp>
      <p:sp>
        <p:nvSpPr>
          <p:cNvPr id="3" name="Slide Number Placeholder 2">
            <a:extLst>
              <a:ext uri="{FF2B5EF4-FFF2-40B4-BE49-F238E27FC236}">
                <a16:creationId xmlns:a16="http://schemas.microsoft.com/office/drawing/2014/main" id="{75043B30-94B6-4DD8-9C3E-620F8AAFDAE3}"/>
              </a:ext>
            </a:extLst>
          </p:cNvPr>
          <p:cNvSpPr>
            <a:spLocks noGrp="1"/>
          </p:cNvSpPr>
          <p:nvPr>
            <p:ph type="sldNum" sz="quarter" idx="10"/>
          </p:nvPr>
        </p:nvSpPr>
        <p:spPr/>
        <p:txBody>
          <a:bodyPr/>
          <a:lstStyle/>
          <a:p>
            <a:pPr>
              <a:defRPr/>
            </a:pPr>
            <a:fld id="{4D6B610F-8E39-4587-BEE9-617BE0FF2394}" type="slidenum">
              <a:rPr lang="en-US" smtClean="0"/>
              <a:pPr>
                <a:defRPr/>
              </a:pPr>
              <a:t>6</a:t>
            </a:fld>
            <a:endParaRPr lang="en-US"/>
          </a:p>
        </p:txBody>
      </p:sp>
      <p:sp>
        <p:nvSpPr>
          <p:cNvPr id="4" name="Footer Placeholder 3">
            <a:extLst>
              <a:ext uri="{FF2B5EF4-FFF2-40B4-BE49-F238E27FC236}">
                <a16:creationId xmlns:a16="http://schemas.microsoft.com/office/drawing/2014/main" id="{6911B9D3-3F18-409E-916F-9021E85BF4E9}"/>
              </a:ext>
            </a:extLst>
          </p:cNvPr>
          <p:cNvSpPr>
            <a:spLocks noGrp="1"/>
          </p:cNvSpPr>
          <p:nvPr>
            <p:ph type="ftr" sz="quarter" idx="11"/>
          </p:nvPr>
        </p:nvSpPr>
        <p:spPr>
          <a:xfrm>
            <a:off x="3976824" y="1241292"/>
            <a:ext cx="4248150" cy="442597"/>
          </a:xfrm>
        </p:spPr>
        <p:txBody>
          <a:bodyPr/>
          <a:lstStyle/>
          <a:p>
            <a:pPr>
              <a:defRPr/>
            </a:pPr>
            <a:r>
              <a:rPr lang="en-US" sz="2400" b="1" dirty="0"/>
              <a:t>2012 Institute of Medicine Report</a:t>
            </a:r>
          </a:p>
        </p:txBody>
      </p:sp>
      <p:grpSp>
        <p:nvGrpSpPr>
          <p:cNvPr id="6" name="Group 5">
            <a:extLst>
              <a:ext uri="{FF2B5EF4-FFF2-40B4-BE49-F238E27FC236}">
                <a16:creationId xmlns:a16="http://schemas.microsoft.com/office/drawing/2014/main" id="{92B7C4AD-6129-4A82-8553-815255911DD9}"/>
              </a:ext>
            </a:extLst>
          </p:cNvPr>
          <p:cNvGrpSpPr/>
          <p:nvPr/>
        </p:nvGrpSpPr>
        <p:grpSpPr>
          <a:xfrm>
            <a:off x="2362200" y="1752600"/>
            <a:ext cx="7619999" cy="4038600"/>
            <a:chOff x="-123053" y="1795868"/>
            <a:chExt cx="5975208" cy="3497590"/>
          </a:xfrm>
        </p:grpSpPr>
        <p:sp>
          <p:nvSpPr>
            <p:cNvPr id="7" name="AutoShape 4">
              <a:extLst>
                <a:ext uri="{FF2B5EF4-FFF2-40B4-BE49-F238E27FC236}">
                  <a16:creationId xmlns:a16="http://schemas.microsoft.com/office/drawing/2014/main" id="{A6E6C372-A76E-4173-A347-75F4F3D2780C}"/>
                </a:ext>
              </a:extLst>
            </p:cNvPr>
            <p:cNvSpPr>
              <a:spLocks noChangeAspect="1" noChangeArrowheads="1" noTextEdit="1"/>
            </p:cNvSpPr>
            <p:nvPr/>
          </p:nvSpPr>
          <p:spPr bwMode="auto">
            <a:xfrm rot="10800000">
              <a:off x="1616364" y="2176197"/>
              <a:ext cx="2724991" cy="2734177"/>
            </a:xfrm>
            <a:prstGeom prst="rect">
              <a:avLst/>
            </a:prstGeom>
            <a:noFill/>
            <a:ln w="9525">
              <a:no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endParaRPr lang="en-GB" dirty="0">
                <a:latin typeface="Segoe UI" panose="020B0502040204020203" pitchFamily="34" charset="0"/>
              </a:endParaRPr>
            </a:p>
          </p:txBody>
        </p:sp>
        <p:grpSp>
          <p:nvGrpSpPr>
            <p:cNvPr id="8" name="Group 7">
              <a:extLst>
                <a:ext uri="{FF2B5EF4-FFF2-40B4-BE49-F238E27FC236}">
                  <a16:creationId xmlns:a16="http://schemas.microsoft.com/office/drawing/2014/main" id="{719204AC-B708-432A-93C9-1F32D245D537}"/>
                </a:ext>
              </a:extLst>
            </p:cNvPr>
            <p:cNvGrpSpPr/>
            <p:nvPr/>
          </p:nvGrpSpPr>
          <p:grpSpPr>
            <a:xfrm>
              <a:off x="1436622" y="2169637"/>
              <a:ext cx="3025435" cy="2815520"/>
              <a:chOff x="1282622" y="2150387"/>
              <a:chExt cx="3025435" cy="2815520"/>
            </a:xfrm>
          </p:grpSpPr>
          <p:sp>
            <p:nvSpPr>
              <p:cNvPr id="28" name="Freeform 6">
                <a:extLst>
                  <a:ext uri="{FF2B5EF4-FFF2-40B4-BE49-F238E27FC236}">
                    <a16:creationId xmlns:a16="http://schemas.microsoft.com/office/drawing/2014/main" id="{CBA02754-95B6-4C99-89B8-B52CFDB7882D}"/>
                  </a:ext>
                </a:extLst>
              </p:cNvPr>
              <p:cNvSpPr>
                <a:spLocks/>
              </p:cNvSpPr>
              <p:nvPr/>
            </p:nvSpPr>
            <p:spPr bwMode="auto">
              <a:xfrm rot="10800000">
                <a:off x="2822891" y="2181875"/>
                <a:ext cx="957748" cy="1338225"/>
              </a:xfrm>
              <a:custGeom>
                <a:avLst/>
                <a:gdLst>
                  <a:gd name="T0" fmla="*/ 309 w 309"/>
                  <a:gd name="T1" fmla="*/ 0 h 432"/>
                  <a:gd name="T2" fmla="*/ 241 w 309"/>
                  <a:gd name="T3" fmla="*/ 432 h 432"/>
                  <a:gd name="T4" fmla="*/ 0 w 309"/>
                  <a:gd name="T5" fmla="*/ 309 h 432"/>
                  <a:gd name="T6" fmla="*/ 309 w 309"/>
                  <a:gd name="T7" fmla="*/ 0 h 432"/>
                </a:gdLst>
                <a:ahLst/>
                <a:cxnLst>
                  <a:cxn ang="0">
                    <a:pos x="T0" y="T1"/>
                  </a:cxn>
                  <a:cxn ang="0">
                    <a:pos x="T2" y="T3"/>
                  </a:cxn>
                  <a:cxn ang="0">
                    <a:pos x="T4" y="T5"/>
                  </a:cxn>
                  <a:cxn ang="0">
                    <a:pos x="T6" y="T7"/>
                  </a:cxn>
                </a:cxnLst>
                <a:rect l="0" t="0" r="r" b="b"/>
                <a:pathLst>
                  <a:path w="309" h="432">
                    <a:moveTo>
                      <a:pt x="309" y="0"/>
                    </a:moveTo>
                    <a:cubicBezTo>
                      <a:pt x="241" y="432"/>
                      <a:pt x="241" y="432"/>
                      <a:pt x="241" y="432"/>
                    </a:cubicBezTo>
                    <a:cubicBezTo>
                      <a:pt x="147" y="417"/>
                      <a:pt x="67" y="376"/>
                      <a:pt x="0" y="309"/>
                    </a:cubicBezTo>
                    <a:lnTo>
                      <a:pt x="309" y="0"/>
                    </a:lnTo>
                    <a:close/>
                  </a:path>
                </a:pathLst>
              </a:custGeom>
              <a:solidFill>
                <a:srgbClr val="00B6ED"/>
              </a:solidFill>
              <a:ln w="63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endParaRPr lang="en-GB" dirty="0">
                  <a:latin typeface="Segoe UI" panose="020B0502040204020203" pitchFamily="34" charset="0"/>
                </a:endParaRPr>
              </a:p>
            </p:txBody>
          </p:sp>
          <p:sp>
            <p:nvSpPr>
              <p:cNvPr id="29" name="Freeform 7">
                <a:extLst>
                  <a:ext uri="{FF2B5EF4-FFF2-40B4-BE49-F238E27FC236}">
                    <a16:creationId xmlns:a16="http://schemas.microsoft.com/office/drawing/2014/main" id="{274B640E-3D9A-487F-AEDF-9C485661CFCC}"/>
                  </a:ext>
                </a:extLst>
              </p:cNvPr>
              <p:cNvSpPr>
                <a:spLocks/>
              </p:cNvSpPr>
              <p:nvPr/>
            </p:nvSpPr>
            <p:spPr bwMode="auto">
              <a:xfrm rot="10800000">
                <a:off x="2426672" y="2150387"/>
                <a:ext cx="607449" cy="1369712"/>
              </a:xfrm>
              <a:custGeom>
                <a:avLst/>
                <a:gdLst>
                  <a:gd name="T0" fmla="*/ 68 w 196"/>
                  <a:gd name="T1" fmla="*/ 0 h 442"/>
                  <a:gd name="T2" fmla="*/ 196 w 196"/>
                  <a:gd name="T3" fmla="*/ 418 h 442"/>
                  <a:gd name="T4" fmla="*/ 0 w 196"/>
                  <a:gd name="T5" fmla="*/ 432 h 442"/>
                  <a:gd name="T6" fmla="*/ 68 w 196"/>
                  <a:gd name="T7" fmla="*/ 0 h 442"/>
                </a:gdLst>
                <a:ahLst/>
                <a:cxnLst>
                  <a:cxn ang="0">
                    <a:pos x="T0" y="T1"/>
                  </a:cxn>
                  <a:cxn ang="0">
                    <a:pos x="T2" y="T3"/>
                  </a:cxn>
                  <a:cxn ang="0">
                    <a:pos x="T4" y="T5"/>
                  </a:cxn>
                  <a:cxn ang="0">
                    <a:pos x="T6" y="T7"/>
                  </a:cxn>
                </a:cxnLst>
                <a:rect l="0" t="0" r="r" b="b"/>
                <a:pathLst>
                  <a:path w="196" h="442">
                    <a:moveTo>
                      <a:pt x="68" y="0"/>
                    </a:moveTo>
                    <a:cubicBezTo>
                      <a:pt x="196" y="418"/>
                      <a:pt x="196" y="418"/>
                      <a:pt x="196" y="418"/>
                    </a:cubicBezTo>
                    <a:cubicBezTo>
                      <a:pt x="129" y="438"/>
                      <a:pt x="68" y="442"/>
                      <a:pt x="0" y="432"/>
                    </a:cubicBezTo>
                    <a:lnTo>
                      <a:pt x="68" y="0"/>
                    </a:lnTo>
                    <a:close/>
                  </a:path>
                </a:pathLst>
              </a:custGeom>
              <a:solidFill>
                <a:srgbClr val="0A3E83"/>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endParaRPr lang="en-GB" dirty="0">
                  <a:latin typeface="Segoe UI" panose="020B0502040204020203" pitchFamily="34" charset="0"/>
                </a:endParaRPr>
              </a:p>
            </p:txBody>
          </p:sp>
          <p:sp>
            <p:nvSpPr>
              <p:cNvPr id="30" name="Freeform 8">
                <a:extLst>
                  <a:ext uri="{FF2B5EF4-FFF2-40B4-BE49-F238E27FC236}">
                    <a16:creationId xmlns:a16="http://schemas.microsoft.com/office/drawing/2014/main" id="{7D8EFE62-F02B-47F2-8E42-D01DA78EE026}"/>
                  </a:ext>
                </a:extLst>
              </p:cNvPr>
              <p:cNvSpPr>
                <a:spLocks/>
              </p:cNvSpPr>
              <p:nvPr/>
            </p:nvSpPr>
            <p:spPr bwMode="auto">
              <a:xfrm rot="10800000">
                <a:off x="1587002" y="2225170"/>
                <a:ext cx="1235889" cy="1294929"/>
              </a:xfrm>
              <a:custGeom>
                <a:avLst/>
                <a:gdLst>
                  <a:gd name="T0" fmla="*/ 0 w 399"/>
                  <a:gd name="T1" fmla="*/ 0 h 418"/>
                  <a:gd name="T2" fmla="*/ 399 w 399"/>
                  <a:gd name="T3" fmla="*/ 178 h 418"/>
                  <a:gd name="T4" fmla="*/ 128 w 399"/>
                  <a:gd name="T5" fmla="*/ 418 h 418"/>
                  <a:gd name="T6" fmla="*/ 0 w 399"/>
                  <a:gd name="T7" fmla="*/ 0 h 418"/>
                </a:gdLst>
                <a:ahLst/>
                <a:cxnLst>
                  <a:cxn ang="0">
                    <a:pos x="T0" y="T1"/>
                  </a:cxn>
                  <a:cxn ang="0">
                    <a:pos x="T2" y="T3"/>
                  </a:cxn>
                  <a:cxn ang="0">
                    <a:pos x="T4" y="T5"/>
                  </a:cxn>
                  <a:cxn ang="0">
                    <a:pos x="T6" y="T7"/>
                  </a:cxn>
                </a:cxnLst>
                <a:rect l="0" t="0" r="r" b="b"/>
                <a:pathLst>
                  <a:path w="399" h="418">
                    <a:moveTo>
                      <a:pt x="0" y="0"/>
                    </a:moveTo>
                    <a:cubicBezTo>
                      <a:pt x="399" y="178"/>
                      <a:pt x="399" y="178"/>
                      <a:pt x="399" y="178"/>
                    </a:cubicBezTo>
                    <a:cubicBezTo>
                      <a:pt x="346" y="298"/>
                      <a:pt x="254" y="379"/>
                      <a:pt x="128" y="418"/>
                    </a:cubicBezTo>
                    <a:lnTo>
                      <a:pt x="0" y="0"/>
                    </a:lnTo>
                    <a:close/>
                  </a:path>
                </a:pathLst>
              </a:custGeom>
              <a:solidFill>
                <a:srgbClr val="085295"/>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endParaRPr lang="en-GB" dirty="0">
                  <a:latin typeface="Segoe UI" panose="020B0502040204020203" pitchFamily="34" charset="0"/>
                </a:endParaRPr>
              </a:p>
            </p:txBody>
          </p:sp>
          <p:sp>
            <p:nvSpPr>
              <p:cNvPr id="31" name="Freeform 9">
                <a:extLst>
                  <a:ext uri="{FF2B5EF4-FFF2-40B4-BE49-F238E27FC236}">
                    <a16:creationId xmlns:a16="http://schemas.microsoft.com/office/drawing/2014/main" id="{21DF1306-4682-44CD-B79C-948DB7CFBDFA}"/>
                  </a:ext>
                </a:extLst>
              </p:cNvPr>
              <p:cNvSpPr>
                <a:spLocks/>
              </p:cNvSpPr>
              <p:nvPr/>
            </p:nvSpPr>
            <p:spPr bwMode="auto">
              <a:xfrm rot="10800000">
                <a:off x="1282622" y="2969066"/>
                <a:ext cx="1540269" cy="1779052"/>
              </a:xfrm>
              <a:custGeom>
                <a:avLst/>
                <a:gdLst>
                  <a:gd name="T0" fmla="*/ 0 w 497"/>
                  <a:gd name="T1" fmla="*/ 396 h 574"/>
                  <a:gd name="T2" fmla="*/ 185 w 497"/>
                  <a:gd name="T3" fmla="*/ 0 h 574"/>
                  <a:gd name="T4" fmla="*/ 399 w 497"/>
                  <a:gd name="T5" fmla="*/ 574 h 574"/>
                  <a:gd name="T6" fmla="*/ 0 w 497"/>
                  <a:gd name="T7" fmla="*/ 396 h 574"/>
                </a:gdLst>
                <a:ahLst/>
                <a:cxnLst>
                  <a:cxn ang="0">
                    <a:pos x="T0" y="T1"/>
                  </a:cxn>
                  <a:cxn ang="0">
                    <a:pos x="T2" y="T3"/>
                  </a:cxn>
                  <a:cxn ang="0">
                    <a:pos x="T4" y="T5"/>
                  </a:cxn>
                  <a:cxn ang="0">
                    <a:pos x="T6" y="T7"/>
                  </a:cxn>
                </a:cxnLst>
                <a:rect l="0" t="0" r="r" b="b"/>
                <a:pathLst>
                  <a:path w="497" h="574">
                    <a:moveTo>
                      <a:pt x="0" y="396"/>
                    </a:moveTo>
                    <a:cubicBezTo>
                      <a:pt x="185" y="0"/>
                      <a:pt x="185" y="0"/>
                      <a:pt x="185" y="0"/>
                    </a:cubicBezTo>
                    <a:cubicBezTo>
                      <a:pt x="402" y="101"/>
                      <a:pt x="497" y="355"/>
                      <a:pt x="399" y="574"/>
                    </a:cubicBezTo>
                    <a:lnTo>
                      <a:pt x="0" y="396"/>
                    </a:lnTo>
                    <a:close/>
                  </a:path>
                </a:pathLst>
              </a:custGeom>
              <a:solidFill>
                <a:srgbClr val="057AB8"/>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endParaRPr lang="en-GB" dirty="0">
                  <a:latin typeface="Segoe UI" panose="020B0502040204020203" pitchFamily="34" charset="0"/>
                </a:endParaRPr>
              </a:p>
            </p:txBody>
          </p:sp>
          <p:sp>
            <p:nvSpPr>
              <p:cNvPr id="32" name="Freeform 10">
                <a:extLst>
                  <a:ext uri="{FF2B5EF4-FFF2-40B4-BE49-F238E27FC236}">
                    <a16:creationId xmlns:a16="http://schemas.microsoft.com/office/drawing/2014/main" id="{99FBD035-AD57-4D29-883B-FAF0FE41CD9D}"/>
                  </a:ext>
                </a:extLst>
              </p:cNvPr>
              <p:cNvSpPr>
                <a:spLocks/>
              </p:cNvSpPr>
              <p:nvPr/>
            </p:nvSpPr>
            <p:spPr bwMode="auto">
              <a:xfrm rot="10800000">
                <a:off x="2249554" y="3520099"/>
                <a:ext cx="1371023" cy="1445808"/>
              </a:xfrm>
              <a:custGeom>
                <a:avLst/>
                <a:gdLst>
                  <a:gd name="T0" fmla="*/ 257 w 442"/>
                  <a:gd name="T1" fmla="*/ 466 h 466"/>
                  <a:gd name="T2" fmla="*/ 0 w 442"/>
                  <a:gd name="T3" fmla="*/ 112 h 466"/>
                  <a:gd name="T4" fmla="*/ 442 w 442"/>
                  <a:gd name="T5" fmla="*/ 70 h 466"/>
                  <a:gd name="T6" fmla="*/ 257 w 442"/>
                  <a:gd name="T7" fmla="*/ 466 h 466"/>
                </a:gdLst>
                <a:ahLst/>
                <a:cxnLst>
                  <a:cxn ang="0">
                    <a:pos x="T0" y="T1"/>
                  </a:cxn>
                  <a:cxn ang="0">
                    <a:pos x="T2" y="T3"/>
                  </a:cxn>
                  <a:cxn ang="0">
                    <a:pos x="T4" y="T5"/>
                  </a:cxn>
                  <a:cxn ang="0">
                    <a:pos x="T6" y="T7"/>
                  </a:cxn>
                </a:cxnLst>
                <a:rect l="0" t="0" r="r" b="b"/>
                <a:pathLst>
                  <a:path w="442" h="466">
                    <a:moveTo>
                      <a:pt x="257" y="466"/>
                    </a:moveTo>
                    <a:cubicBezTo>
                      <a:pt x="0" y="112"/>
                      <a:pt x="0" y="112"/>
                      <a:pt x="0" y="112"/>
                    </a:cubicBezTo>
                    <a:cubicBezTo>
                      <a:pt x="133" y="16"/>
                      <a:pt x="293" y="0"/>
                      <a:pt x="442" y="70"/>
                    </a:cubicBezTo>
                    <a:lnTo>
                      <a:pt x="257" y="466"/>
                    </a:lnTo>
                    <a:close/>
                  </a:path>
                </a:pathLst>
              </a:custGeom>
              <a:solidFill>
                <a:srgbClr val="038ECA"/>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endParaRPr lang="en-GB" dirty="0">
                  <a:latin typeface="Segoe UI" panose="020B0502040204020203" pitchFamily="34" charset="0"/>
                </a:endParaRPr>
              </a:p>
            </p:txBody>
          </p:sp>
          <p:sp>
            <p:nvSpPr>
              <p:cNvPr id="33" name="Freeform 11">
                <a:extLst>
                  <a:ext uri="{FF2B5EF4-FFF2-40B4-BE49-F238E27FC236}">
                    <a16:creationId xmlns:a16="http://schemas.microsoft.com/office/drawing/2014/main" id="{E750793B-B717-40E6-B8BA-B0A455C0BB50}"/>
                  </a:ext>
                </a:extLst>
              </p:cNvPr>
              <p:cNvSpPr>
                <a:spLocks/>
              </p:cNvSpPr>
              <p:nvPr/>
            </p:nvSpPr>
            <p:spPr bwMode="auto">
              <a:xfrm rot="10800000">
                <a:off x="2822891" y="2562350"/>
                <a:ext cx="1485166" cy="2055881"/>
              </a:xfrm>
              <a:custGeom>
                <a:avLst/>
                <a:gdLst>
                  <a:gd name="T0" fmla="*/ 479 w 479"/>
                  <a:gd name="T1" fmla="*/ 354 h 663"/>
                  <a:gd name="T2" fmla="*/ 170 w 479"/>
                  <a:gd name="T3" fmla="*/ 663 h 663"/>
                  <a:gd name="T4" fmla="*/ 170 w 479"/>
                  <a:gd name="T5" fmla="*/ 45 h 663"/>
                  <a:gd name="T6" fmla="*/ 222 w 479"/>
                  <a:gd name="T7" fmla="*/ 0 h 663"/>
                  <a:gd name="T8" fmla="*/ 479 w 479"/>
                  <a:gd name="T9" fmla="*/ 354 h 663"/>
                </a:gdLst>
                <a:ahLst/>
                <a:cxnLst>
                  <a:cxn ang="0">
                    <a:pos x="T0" y="T1"/>
                  </a:cxn>
                  <a:cxn ang="0">
                    <a:pos x="T2" y="T3"/>
                  </a:cxn>
                  <a:cxn ang="0">
                    <a:pos x="T4" y="T5"/>
                  </a:cxn>
                  <a:cxn ang="0">
                    <a:pos x="T6" y="T7"/>
                  </a:cxn>
                  <a:cxn ang="0">
                    <a:pos x="T8" y="T9"/>
                  </a:cxn>
                </a:cxnLst>
                <a:rect l="0" t="0" r="r" b="b"/>
                <a:pathLst>
                  <a:path w="479" h="663">
                    <a:moveTo>
                      <a:pt x="479" y="354"/>
                    </a:moveTo>
                    <a:cubicBezTo>
                      <a:pt x="170" y="663"/>
                      <a:pt x="170" y="663"/>
                      <a:pt x="170" y="663"/>
                    </a:cubicBezTo>
                    <a:cubicBezTo>
                      <a:pt x="0" y="492"/>
                      <a:pt x="0" y="216"/>
                      <a:pt x="170" y="45"/>
                    </a:cubicBezTo>
                    <a:cubicBezTo>
                      <a:pt x="187" y="28"/>
                      <a:pt x="203" y="15"/>
                      <a:pt x="222" y="0"/>
                    </a:cubicBezTo>
                    <a:lnTo>
                      <a:pt x="479" y="354"/>
                    </a:lnTo>
                    <a:close/>
                  </a:path>
                </a:pathLst>
              </a:custGeom>
              <a:solidFill>
                <a:srgbClr val="02A2DB"/>
              </a:solidFill>
              <a:ln w="63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endParaRPr lang="en-GB" dirty="0">
                  <a:latin typeface="Segoe UI" panose="020B0502040204020203" pitchFamily="34" charset="0"/>
                </a:endParaRPr>
              </a:p>
            </p:txBody>
          </p:sp>
        </p:grpSp>
        <p:sp>
          <p:nvSpPr>
            <p:cNvPr id="9" name="TextBox 12">
              <a:extLst>
                <a:ext uri="{FF2B5EF4-FFF2-40B4-BE49-F238E27FC236}">
                  <a16:creationId xmlns:a16="http://schemas.microsoft.com/office/drawing/2014/main" id="{48B788ED-4F88-453C-A03B-7E7278FB1815}"/>
                </a:ext>
              </a:extLst>
            </p:cNvPr>
            <p:cNvSpPr txBox="1"/>
            <p:nvPr/>
          </p:nvSpPr>
          <p:spPr>
            <a:xfrm>
              <a:off x="4185892" y="4116233"/>
              <a:ext cx="1666263" cy="58477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r>
                <a:rPr lang="pl-PL" sz="1600" b="1">
                  <a:solidFill>
                    <a:srgbClr val="038ECA"/>
                  </a:solidFill>
                  <a:latin typeface="Segoe UI" panose="020B0502040204020203" pitchFamily="34" charset="0"/>
                  <a:cs typeface="Segoe UI" panose="020B0502040204020203" pitchFamily="34" charset="0"/>
                </a:rPr>
                <a:t>Unnecessary </a:t>
              </a:r>
            </a:p>
            <a:p>
              <a:r>
                <a:rPr lang="pl-PL" sz="1600" b="1">
                  <a:solidFill>
                    <a:srgbClr val="038ECA"/>
                  </a:solidFill>
                  <a:latin typeface="Segoe UI" panose="020B0502040204020203" pitchFamily="34" charset="0"/>
                  <a:cs typeface="Segoe UI" panose="020B0502040204020203" pitchFamily="34" charset="0"/>
                </a:rPr>
                <a:t>Services</a:t>
              </a:r>
              <a:endParaRPr lang="en-US" sz="1600" b="1" dirty="0">
                <a:solidFill>
                  <a:srgbClr val="038ECA"/>
                </a:solidFill>
                <a:latin typeface="Segoe UI" panose="020B0502040204020203" pitchFamily="34" charset="0"/>
                <a:cs typeface="Segoe UI" panose="020B0502040204020203" pitchFamily="34" charset="0"/>
              </a:endParaRPr>
            </a:p>
          </p:txBody>
        </p:sp>
        <p:sp>
          <p:nvSpPr>
            <p:cNvPr id="10" name="TextBox 15">
              <a:extLst>
                <a:ext uri="{FF2B5EF4-FFF2-40B4-BE49-F238E27FC236}">
                  <a16:creationId xmlns:a16="http://schemas.microsoft.com/office/drawing/2014/main" id="{E1CE2560-3FFA-4C57-83F4-269B7395BCE1}"/>
                </a:ext>
              </a:extLst>
            </p:cNvPr>
            <p:cNvSpPr txBox="1"/>
            <p:nvPr/>
          </p:nvSpPr>
          <p:spPr>
            <a:xfrm>
              <a:off x="1767579" y="4954904"/>
              <a:ext cx="2586038"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ctr"/>
              <a:r>
                <a:rPr lang="pl-PL" sz="1600" b="1">
                  <a:solidFill>
                    <a:srgbClr val="057AB8"/>
                  </a:solidFill>
                  <a:latin typeface="Segoe UI" panose="020B0502040204020203" pitchFamily="34" charset="0"/>
                  <a:cs typeface="Segoe UI" panose="020B0502040204020203" pitchFamily="34" charset="0"/>
                </a:rPr>
                <a:t>Inefficient Care Delivery</a:t>
              </a:r>
              <a:endParaRPr lang="en-US" sz="1600" b="1" dirty="0">
                <a:solidFill>
                  <a:srgbClr val="057AB8"/>
                </a:solidFill>
                <a:latin typeface="Segoe UI" panose="020B0502040204020203" pitchFamily="34" charset="0"/>
                <a:cs typeface="Segoe UI" panose="020B0502040204020203" pitchFamily="34" charset="0"/>
              </a:endParaRPr>
            </a:p>
          </p:txBody>
        </p:sp>
        <p:sp>
          <p:nvSpPr>
            <p:cNvPr id="11" name="TextBox 16">
              <a:extLst>
                <a:ext uri="{FF2B5EF4-FFF2-40B4-BE49-F238E27FC236}">
                  <a16:creationId xmlns:a16="http://schemas.microsoft.com/office/drawing/2014/main" id="{C2438D1A-6A55-4237-A3E4-DF93A72B5352}"/>
                </a:ext>
              </a:extLst>
            </p:cNvPr>
            <p:cNvSpPr txBox="1"/>
            <p:nvPr/>
          </p:nvSpPr>
          <p:spPr>
            <a:xfrm>
              <a:off x="-123053" y="3709968"/>
              <a:ext cx="1739415" cy="812530"/>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r"/>
              <a:r>
                <a:rPr lang="pl-PL" sz="1400" b="1" dirty="0">
                  <a:solidFill>
                    <a:srgbClr val="057AB8"/>
                  </a:solidFill>
                  <a:latin typeface="Segoe UI" panose="020B0502040204020203" pitchFamily="34" charset="0"/>
                  <a:cs typeface="Segoe UI" panose="020B0502040204020203" pitchFamily="34" charset="0"/>
                </a:rPr>
                <a:t>Excess Administrative Costs</a:t>
              </a:r>
              <a:endParaRPr lang="en-US" sz="1400" b="1" dirty="0">
                <a:solidFill>
                  <a:srgbClr val="057AB8"/>
                </a:solidFill>
                <a:latin typeface="Segoe UI" panose="020B0502040204020203" pitchFamily="34" charset="0"/>
                <a:cs typeface="Segoe UI" panose="020B0502040204020203" pitchFamily="34" charset="0"/>
              </a:endParaRPr>
            </a:p>
          </p:txBody>
        </p:sp>
        <p:sp>
          <p:nvSpPr>
            <p:cNvPr id="12" name="TextBox 17">
              <a:extLst>
                <a:ext uri="{FF2B5EF4-FFF2-40B4-BE49-F238E27FC236}">
                  <a16:creationId xmlns:a16="http://schemas.microsoft.com/office/drawing/2014/main" id="{44DC3881-FC4B-4521-923F-4A3A93867559}"/>
                </a:ext>
              </a:extLst>
            </p:cNvPr>
            <p:cNvSpPr txBox="1"/>
            <p:nvPr/>
          </p:nvSpPr>
          <p:spPr>
            <a:xfrm>
              <a:off x="487860" y="2031996"/>
              <a:ext cx="1550193" cy="584775"/>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r"/>
              <a:r>
                <a:rPr lang="pl-PL" sz="1600" b="1">
                  <a:solidFill>
                    <a:srgbClr val="085295"/>
                  </a:solidFill>
                  <a:latin typeface="Segoe UI" panose="020B0502040204020203" pitchFamily="34" charset="0"/>
                  <a:cs typeface="Segoe UI" panose="020B0502040204020203" pitchFamily="34" charset="0"/>
                </a:rPr>
                <a:t>Inflated </a:t>
              </a:r>
            </a:p>
            <a:p>
              <a:pPr algn="r"/>
              <a:r>
                <a:rPr lang="pl-PL" sz="1600" b="1">
                  <a:solidFill>
                    <a:srgbClr val="085295"/>
                  </a:solidFill>
                  <a:latin typeface="Segoe UI" panose="020B0502040204020203" pitchFamily="34" charset="0"/>
                  <a:cs typeface="Segoe UI" panose="020B0502040204020203" pitchFamily="34" charset="0"/>
                </a:rPr>
                <a:t>Prices</a:t>
              </a:r>
              <a:endParaRPr lang="en-US" sz="1600" b="1" dirty="0">
                <a:solidFill>
                  <a:srgbClr val="085295"/>
                </a:solidFill>
                <a:latin typeface="Segoe UI" panose="020B0502040204020203" pitchFamily="34" charset="0"/>
                <a:cs typeface="Segoe UI" panose="020B0502040204020203" pitchFamily="34" charset="0"/>
              </a:endParaRPr>
            </a:p>
          </p:txBody>
        </p:sp>
        <p:sp>
          <p:nvSpPr>
            <p:cNvPr id="13" name="TextBox 18">
              <a:extLst>
                <a:ext uri="{FF2B5EF4-FFF2-40B4-BE49-F238E27FC236}">
                  <a16:creationId xmlns:a16="http://schemas.microsoft.com/office/drawing/2014/main" id="{F41D84A3-3B17-4996-B430-CF2B28B98BCF}"/>
                </a:ext>
              </a:extLst>
            </p:cNvPr>
            <p:cNvSpPr txBox="1"/>
            <p:nvPr/>
          </p:nvSpPr>
          <p:spPr>
            <a:xfrm>
              <a:off x="3096306" y="1795868"/>
              <a:ext cx="2755849" cy="373768"/>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r>
                <a:rPr lang="pl-PL" sz="1600" b="1">
                  <a:solidFill>
                    <a:srgbClr val="0A3E83"/>
                  </a:solidFill>
                  <a:latin typeface="Segoe UI" panose="020B0502040204020203" pitchFamily="34" charset="0"/>
                  <a:cs typeface="Segoe UI" panose="020B0502040204020203" pitchFamily="34" charset="0"/>
                </a:rPr>
                <a:t>Prevention Failures</a:t>
              </a:r>
              <a:endParaRPr lang="en-US" sz="1600" b="1" dirty="0">
                <a:solidFill>
                  <a:srgbClr val="0A3E83"/>
                </a:solidFill>
                <a:latin typeface="Segoe UI" panose="020B0502040204020203" pitchFamily="34" charset="0"/>
                <a:cs typeface="Segoe UI" panose="020B0502040204020203" pitchFamily="34" charset="0"/>
              </a:endParaRPr>
            </a:p>
          </p:txBody>
        </p:sp>
        <p:sp>
          <p:nvSpPr>
            <p:cNvPr id="14" name="TextBox 19">
              <a:extLst>
                <a:ext uri="{FF2B5EF4-FFF2-40B4-BE49-F238E27FC236}">
                  <a16:creationId xmlns:a16="http://schemas.microsoft.com/office/drawing/2014/main" id="{72708B42-7355-41D1-B2CF-5C83405F97DC}"/>
                </a:ext>
              </a:extLst>
            </p:cNvPr>
            <p:cNvSpPr txBox="1"/>
            <p:nvPr/>
          </p:nvSpPr>
          <p:spPr>
            <a:xfrm>
              <a:off x="3961976" y="2150821"/>
              <a:ext cx="1456850"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r>
                <a:rPr lang="pl-PL" sz="1600" b="1">
                  <a:solidFill>
                    <a:srgbClr val="00B6ED"/>
                  </a:solidFill>
                  <a:latin typeface="Segoe UI" panose="020B0502040204020203" pitchFamily="34" charset="0"/>
                  <a:cs typeface="Segoe UI" panose="020B0502040204020203" pitchFamily="34" charset="0"/>
                </a:rPr>
                <a:t>Fraud</a:t>
              </a:r>
              <a:endParaRPr lang="en-US" sz="1600" b="1" dirty="0">
                <a:solidFill>
                  <a:srgbClr val="00B6ED"/>
                </a:solidFill>
                <a:latin typeface="Segoe UI" panose="020B0502040204020203" pitchFamily="34" charset="0"/>
                <a:cs typeface="Segoe UI" panose="020B0502040204020203" pitchFamily="34" charset="0"/>
              </a:endParaRPr>
            </a:p>
          </p:txBody>
        </p:sp>
        <p:cxnSp>
          <p:nvCxnSpPr>
            <p:cNvPr id="15" name="Straight Connector 14">
              <a:extLst>
                <a:ext uri="{FF2B5EF4-FFF2-40B4-BE49-F238E27FC236}">
                  <a16:creationId xmlns:a16="http://schemas.microsoft.com/office/drawing/2014/main" id="{1D15B35A-D895-4055-A9D8-B5E61A26A1C1}"/>
                </a:ext>
              </a:extLst>
            </p:cNvPr>
            <p:cNvCxnSpPr>
              <a:stCxn id="13" idx="1"/>
              <a:endCxn id="22" idx="0"/>
            </p:cNvCxnSpPr>
            <p:nvPr/>
          </p:nvCxnSpPr>
          <p:spPr>
            <a:xfrm flipH="1">
              <a:off x="2905901" y="1982753"/>
              <a:ext cx="190406" cy="246903"/>
            </a:xfrm>
            <a:prstGeom prst="line">
              <a:avLst/>
            </a:prstGeom>
            <a:ln w="12700">
              <a:solidFill>
                <a:srgbClr val="0A3E8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C36671-B93B-4D3E-890F-E62DFD9CDFC9}"/>
                </a:ext>
              </a:extLst>
            </p:cNvPr>
            <p:cNvCxnSpPr>
              <a:stCxn id="23" idx="0"/>
              <a:endCxn id="14" idx="1"/>
            </p:cNvCxnSpPr>
            <p:nvPr/>
          </p:nvCxnSpPr>
          <p:spPr>
            <a:xfrm flipV="1">
              <a:off x="3505977" y="2320098"/>
              <a:ext cx="455999" cy="119107"/>
            </a:xfrm>
            <a:prstGeom prst="line">
              <a:avLst/>
            </a:prstGeom>
            <a:ln w="12700">
              <a:solidFill>
                <a:srgbClr val="00B6E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62953B9-CC44-4BD8-AC6E-BD7B6154FA26}"/>
                </a:ext>
              </a:extLst>
            </p:cNvPr>
            <p:cNvCxnSpPr>
              <a:stCxn id="12" idx="3"/>
              <a:endCxn id="27" idx="0"/>
            </p:cNvCxnSpPr>
            <p:nvPr/>
          </p:nvCxnSpPr>
          <p:spPr>
            <a:xfrm>
              <a:off x="2038053" y="2324384"/>
              <a:ext cx="343974" cy="391046"/>
            </a:xfrm>
            <a:prstGeom prst="line">
              <a:avLst/>
            </a:prstGeom>
            <a:ln w="12700">
              <a:solidFill>
                <a:srgbClr val="08529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970D4D-BA77-4E4B-8D34-06A9897E88B1}"/>
                </a:ext>
              </a:extLst>
            </p:cNvPr>
            <p:cNvCxnSpPr>
              <a:stCxn id="26" idx="2"/>
              <a:endCxn id="11" idx="3"/>
            </p:cNvCxnSpPr>
            <p:nvPr/>
          </p:nvCxnSpPr>
          <p:spPr>
            <a:xfrm flipH="1">
              <a:off x="1616362" y="3901708"/>
              <a:ext cx="641839" cy="214525"/>
            </a:xfrm>
            <a:prstGeom prst="line">
              <a:avLst/>
            </a:prstGeom>
            <a:ln w="12700">
              <a:solidFill>
                <a:srgbClr val="057AB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149823-C248-4626-963B-DB09C9D8CA7C}"/>
                </a:ext>
              </a:extLst>
            </p:cNvPr>
            <p:cNvCxnSpPr>
              <a:endCxn id="10" idx="0"/>
            </p:cNvCxnSpPr>
            <p:nvPr/>
          </p:nvCxnSpPr>
          <p:spPr>
            <a:xfrm>
              <a:off x="3036900" y="4111125"/>
              <a:ext cx="23698" cy="843779"/>
            </a:xfrm>
            <a:prstGeom prst="line">
              <a:avLst/>
            </a:prstGeom>
            <a:ln w="12700">
              <a:solidFill>
                <a:srgbClr val="038EC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ACE296-A5F9-4899-AE01-A82212669653}"/>
                </a:ext>
              </a:extLst>
            </p:cNvPr>
            <p:cNvCxnSpPr>
              <a:endCxn id="9" idx="1"/>
            </p:cNvCxnSpPr>
            <p:nvPr/>
          </p:nvCxnSpPr>
          <p:spPr>
            <a:xfrm>
              <a:off x="3801975" y="4109987"/>
              <a:ext cx="383917" cy="298634"/>
            </a:xfrm>
            <a:prstGeom prst="line">
              <a:avLst/>
            </a:prstGeom>
            <a:ln w="12700">
              <a:solidFill>
                <a:srgbClr val="02A2DB"/>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FB8BCCD-F4EF-4BF0-9E4C-A7367DA2BAE9}"/>
                </a:ext>
              </a:extLst>
            </p:cNvPr>
            <p:cNvGrpSpPr/>
            <p:nvPr/>
          </p:nvGrpSpPr>
          <p:grpSpPr>
            <a:xfrm>
              <a:off x="1781740" y="2229655"/>
              <a:ext cx="2372150" cy="2348329"/>
              <a:chOff x="1627741" y="2190750"/>
              <a:chExt cx="2372150" cy="2348329"/>
            </a:xfrm>
          </p:grpSpPr>
          <p:sp>
            <p:nvSpPr>
              <p:cNvPr id="22" name="TextBox 66">
                <a:extLst>
                  <a:ext uri="{FF2B5EF4-FFF2-40B4-BE49-F238E27FC236}">
                    <a16:creationId xmlns:a16="http://schemas.microsoft.com/office/drawing/2014/main" id="{C2156778-0EBA-47B2-B32C-6D1BE159E8A1}"/>
                  </a:ext>
                </a:extLst>
              </p:cNvPr>
              <p:cNvSpPr txBox="1"/>
              <p:nvPr/>
            </p:nvSpPr>
            <p:spPr>
              <a:xfrm flipH="1">
                <a:off x="2275441" y="2190750"/>
                <a:ext cx="952925"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ctr"/>
                <a:r>
                  <a:rPr lang="pl-PL" sz="1600" b="1">
                    <a:solidFill>
                      <a:schemeClr val="bg1"/>
                    </a:solidFill>
                    <a:latin typeface="Segoe UI" panose="020B0502040204020203" pitchFamily="34" charset="0"/>
                    <a:cs typeface="Segoe UI" panose="020B0502040204020203" pitchFamily="34" charset="0"/>
                  </a:rPr>
                  <a:t>7%</a:t>
                </a:r>
                <a:endParaRPr lang="en-GB" sz="1600" b="1" dirty="0">
                  <a:solidFill>
                    <a:schemeClr val="bg1"/>
                  </a:solidFill>
                  <a:latin typeface="Segoe UI" panose="020B0502040204020203" pitchFamily="34" charset="0"/>
                  <a:cs typeface="Segoe UI" panose="020B0502040204020203" pitchFamily="34" charset="0"/>
                </a:endParaRPr>
              </a:p>
            </p:txBody>
          </p:sp>
          <p:sp>
            <p:nvSpPr>
              <p:cNvPr id="23" name="TextBox 67">
                <a:extLst>
                  <a:ext uri="{FF2B5EF4-FFF2-40B4-BE49-F238E27FC236}">
                    <a16:creationId xmlns:a16="http://schemas.microsoft.com/office/drawing/2014/main" id="{8633A8FF-55BC-48CC-8113-AA9E05534162}"/>
                  </a:ext>
                </a:extLst>
              </p:cNvPr>
              <p:cNvSpPr txBox="1"/>
              <p:nvPr/>
            </p:nvSpPr>
            <p:spPr>
              <a:xfrm flipH="1">
                <a:off x="2875516" y="2400300"/>
                <a:ext cx="952925"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ctr"/>
                <a:r>
                  <a:rPr lang="pl-PL" sz="1600" b="1" dirty="0">
                    <a:solidFill>
                      <a:schemeClr val="bg1"/>
                    </a:solidFill>
                    <a:latin typeface="Segoe UI" panose="020B0502040204020203" pitchFamily="34" charset="0"/>
                    <a:cs typeface="Segoe UI" panose="020B0502040204020203" pitchFamily="34" charset="0"/>
                  </a:rPr>
                  <a:t>10%</a:t>
                </a:r>
                <a:endParaRPr lang="en-GB" sz="1600" b="1" dirty="0">
                  <a:solidFill>
                    <a:schemeClr val="bg1"/>
                  </a:solidFill>
                  <a:latin typeface="Segoe UI" panose="020B0502040204020203" pitchFamily="34" charset="0"/>
                  <a:cs typeface="Segoe UI" panose="020B0502040204020203" pitchFamily="34" charset="0"/>
                </a:endParaRPr>
              </a:p>
            </p:txBody>
          </p:sp>
          <p:sp>
            <p:nvSpPr>
              <p:cNvPr id="24" name="TextBox 68">
                <a:extLst>
                  <a:ext uri="{FF2B5EF4-FFF2-40B4-BE49-F238E27FC236}">
                    <a16:creationId xmlns:a16="http://schemas.microsoft.com/office/drawing/2014/main" id="{76D32D70-8221-4F8A-B481-AF77983BCD83}"/>
                  </a:ext>
                </a:extLst>
              </p:cNvPr>
              <p:cNvSpPr txBox="1"/>
              <p:nvPr/>
            </p:nvSpPr>
            <p:spPr>
              <a:xfrm flipH="1">
                <a:off x="3046966" y="3352800"/>
                <a:ext cx="952925"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ctr"/>
                <a:r>
                  <a:rPr lang="pl-PL" sz="1600" b="1">
                    <a:solidFill>
                      <a:schemeClr val="bg1"/>
                    </a:solidFill>
                    <a:latin typeface="Segoe UI" panose="020B0502040204020203" pitchFamily="34" charset="0"/>
                    <a:cs typeface="Segoe UI" panose="020B0502040204020203" pitchFamily="34" charset="0"/>
                  </a:rPr>
                  <a:t>28%</a:t>
                </a:r>
                <a:endParaRPr lang="en-GB" sz="1600" b="1" dirty="0">
                  <a:solidFill>
                    <a:schemeClr val="bg1"/>
                  </a:solidFill>
                  <a:latin typeface="Segoe UI" panose="020B0502040204020203" pitchFamily="34" charset="0"/>
                  <a:cs typeface="Segoe UI" panose="020B0502040204020203" pitchFamily="34" charset="0"/>
                </a:endParaRPr>
              </a:p>
            </p:txBody>
          </p:sp>
          <p:sp>
            <p:nvSpPr>
              <p:cNvPr id="25" name="TextBox 69">
                <a:extLst>
                  <a:ext uri="{FF2B5EF4-FFF2-40B4-BE49-F238E27FC236}">
                    <a16:creationId xmlns:a16="http://schemas.microsoft.com/office/drawing/2014/main" id="{6AACFAD3-97B0-473D-B87A-CE71950D77AD}"/>
                  </a:ext>
                </a:extLst>
              </p:cNvPr>
              <p:cNvSpPr txBox="1"/>
              <p:nvPr/>
            </p:nvSpPr>
            <p:spPr>
              <a:xfrm flipH="1">
                <a:off x="2408791" y="4200525"/>
                <a:ext cx="952925"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ctr"/>
                <a:r>
                  <a:rPr lang="pl-PL" sz="1600" b="1">
                    <a:solidFill>
                      <a:schemeClr val="bg1"/>
                    </a:solidFill>
                    <a:latin typeface="Segoe UI" panose="020B0502040204020203" pitchFamily="34" charset="0"/>
                    <a:cs typeface="Segoe UI" panose="020B0502040204020203" pitchFamily="34" charset="0"/>
                  </a:rPr>
                  <a:t>17%</a:t>
                </a:r>
                <a:endParaRPr lang="en-GB" sz="1600" b="1" dirty="0">
                  <a:solidFill>
                    <a:schemeClr val="bg1"/>
                  </a:solidFill>
                  <a:latin typeface="Segoe UI" panose="020B0502040204020203" pitchFamily="34" charset="0"/>
                  <a:cs typeface="Segoe UI" panose="020B0502040204020203" pitchFamily="34" charset="0"/>
                </a:endParaRPr>
              </a:p>
            </p:txBody>
          </p:sp>
          <p:sp>
            <p:nvSpPr>
              <p:cNvPr id="26" name="TextBox 70">
                <a:extLst>
                  <a:ext uri="{FF2B5EF4-FFF2-40B4-BE49-F238E27FC236}">
                    <a16:creationId xmlns:a16="http://schemas.microsoft.com/office/drawing/2014/main" id="{50676AF4-3A85-48AD-86DF-6F959EBDA6AF}"/>
                  </a:ext>
                </a:extLst>
              </p:cNvPr>
              <p:cNvSpPr txBox="1"/>
              <p:nvPr/>
            </p:nvSpPr>
            <p:spPr>
              <a:xfrm flipH="1">
                <a:off x="1627741" y="3524250"/>
                <a:ext cx="952925"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ctr"/>
                <a:r>
                  <a:rPr lang="pl-PL" sz="1600" b="1">
                    <a:solidFill>
                      <a:schemeClr val="bg1"/>
                    </a:solidFill>
                    <a:latin typeface="Segoe UI" panose="020B0502040204020203" pitchFamily="34" charset="0"/>
                    <a:cs typeface="Segoe UI" panose="020B0502040204020203" pitchFamily="34" charset="0"/>
                  </a:rPr>
                  <a:t>25%</a:t>
                </a:r>
                <a:endParaRPr lang="en-GB" sz="1600" b="1" dirty="0">
                  <a:solidFill>
                    <a:schemeClr val="bg1"/>
                  </a:solidFill>
                  <a:latin typeface="Segoe UI" panose="020B0502040204020203" pitchFamily="34" charset="0"/>
                  <a:cs typeface="Segoe UI" panose="020B0502040204020203" pitchFamily="34" charset="0"/>
                </a:endParaRPr>
              </a:p>
            </p:txBody>
          </p:sp>
          <p:sp>
            <p:nvSpPr>
              <p:cNvPr id="27" name="TextBox 80">
                <a:extLst>
                  <a:ext uri="{FF2B5EF4-FFF2-40B4-BE49-F238E27FC236}">
                    <a16:creationId xmlns:a16="http://schemas.microsoft.com/office/drawing/2014/main" id="{3937D40C-911A-4D82-BD80-32DD83949C29}"/>
                  </a:ext>
                </a:extLst>
              </p:cNvPr>
              <p:cNvSpPr txBox="1"/>
              <p:nvPr/>
            </p:nvSpPr>
            <p:spPr>
              <a:xfrm flipH="1">
                <a:off x="1751566" y="2676525"/>
                <a:ext cx="952925" cy="338554"/>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a:lstStyle>
              <a:p>
                <a:pPr algn="ctr"/>
                <a:r>
                  <a:rPr lang="pl-PL" sz="1600" b="1">
                    <a:solidFill>
                      <a:schemeClr val="bg1"/>
                    </a:solidFill>
                    <a:latin typeface="Segoe UI" panose="020B0502040204020203" pitchFamily="34" charset="0"/>
                    <a:cs typeface="Segoe UI" panose="020B0502040204020203" pitchFamily="34" charset="0"/>
                  </a:rPr>
                  <a:t>14%</a:t>
                </a:r>
                <a:endParaRPr lang="en-GB" sz="1600" b="1" dirty="0">
                  <a:solidFill>
                    <a:schemeClr val="bg1"/>
                  </a:solidFill>
                  <a:latin typeface="Segoe UI" panose="020B0502040204020203" pitchFamily="34" charset="0"/>
                  <a:cs typeface="Segoe UI" panose="020B0502040204020203" pitchFamily="34" charset="0"/>
                </a:endParaRPr>
              </a:p>
            </p:txBody>
          </p:sp>
        </p:grpSp>
      </p:grpSp>
      <p:pic>
        <p:nvPicPr>
          <p:cNvPr id="36" name="Picture 35">
            <a:extLst>
              <a:ext uri="{FF2B5EF4-FFF2-40B4-BE49-F238E27FC236}">
                <a16:creationId xmlns:a16="http://schemas.microsoft.com/office/drawing/2014/main" id="{8DF7ED4A-95D7-4BC1-8885-B721C77B8EC2}"/>
              </a:ext>
            </a:extLst>
          </p:cNvPr>
          <p:cNvPicPr>
            <a:picLocks noChangeAspect="1"/>
          </p:cNvPicPr>
          <p:nvPr/>
        </p:nvPicPr>
        <p:blipFill>
          <a:blip r:embed="rId2"/>
          <a:stretch>
            <a:fillRect/>
          </a:stretch>
        </p:blipFill>
        <p:spPr>
          <a:xfrm>
            <a:off x="228601" y="1981200"/>
            <a:ext cx="2332282" cy="3810000"/>
          </a:xfrm>
          <a:prstGeom prst="rect">
            <a:avLst/>
          </a:prstGeom>
        </p:spPr>
      </p:pic>
    </p:spTree>
    <p:extLst>
      <p:ext uri="{BB962C8B-B14F-4D97-AF65-F5344CB8AC3E}">
        <p14:creationId xmlns:p14="http://schemas.microsoft.com/office/powerpoint/2010/main" val="283221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mage of a patient with vertigo">
            <a:hlinkClick r:id="rId2"/>
            <a:extLst>
              <a:ext uri="{FF2B5EF4-FFF2-40B4-BE49-F238E27FC236}">
                <a16:creationId xmlns:a16="http://schemas.microsoft.com/office/drawing/2014/main" id="{B35D4855-1010-4FD3-AD6A-458DC7B20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5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ldilocks &amp; the Three Bears">
            <a:extLst>
              <a:ext uri="{FF2B5EF4-FFF2-40B4-BE49-F238E27FC236}">
                <a16:creationId xmlns:a16="http://schemas.microsoft.com/office/drawing/2014/main" id="{6C2D9EA5-3BFB-4C06-8D26-023E30D9F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8600"/>
            <a:ext cx="73152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F14856-8DEC-4B45-A4AD-FF9CC3C2D7E1}"/>
              </a:ext>
            </a:extLst>
          </p:cNvPr>
          <p:cNvSpPr txBox="1"/>
          <p:nvPr/>
        </p:nvSpPr>
        <p:spPr>
          <a:xfrm>
            <a:off x="1066800" y="5486400"/>
            <a:ext cx="7162800" cy="830997"/>
          </a:xfrm>
          <a:prstGeom prst="rect">
            <a:avLst/>
          </a:prstGeom>
          <a:noFill/>
        </p:spPr>
        <p:txBody>
          <a:bodyPr wrap="square" rtlCol="0">
            <a:spAutoFit/>
          </a:bodyPr>
          <a:lstStyle/>
          <a:p>
            <a:pPr algn="ctr"/>
            <a:r>
              <a:rPr lang="en-US" sz="4800" b="1" dirty="0"/>
              <a:t>Underuse, overuse &amp; misuse</a:t>
            </a:r>
          </a:p>
        </p:txBody>
      </p:sp>
    </p:spTree>
    <p:extLst>
      <p:ext uri="{BB962C8B-B14F-4D97-AF65-F5344CB8AC3E}">
        <p14:creationId xmlns:p14="http://schemas.microsoft.com/office/powerpoint/2010/main" val="353243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20D03-234D-4DB8-A5E3-99011668AB25}"/>
              </a:ext>
            </a:extLst>
          </p:cNvPr>
          <p:cNvSpPr>
            <a:spLocks noGrp="1"/>
          </p:cNvSpPr>
          <p:nvPr>
            <p:ph type="title"/>
          </p:nvPr>
        </p:nvSpPr>
        <p:spPr>
          <a:xfrm>
            <a:off x="457200" y="539694"/>
            <a:ext cx="8229600" cy="701731"/>
          </a:xfrm>
        </p:spPr>
        <p:txBody>
          <a:bodyPr/>
          <a:lstStyle/>
          <a:p>
            <a:r>
              <a:rPr lang="en-US" sz="4400" dirty="0"/>
              <a:t>What is underuse?</a:t>
            </a:r>
          </a:p>
        </p:txBody>
      </p:sp>
      <p:sp>
        <p:nvSpPr>
          <p:cNvPr id="3" name="Content Placeholder 2">
            <a:extLst>
              <a:ext uri="{FF2B5EF4-FFF2-40B4-BE49-F238E27FC236}">
                <a16:creationId xmlns:a16="http://schemas.microsoft.com/office/drawing/2014/main" id="{9B59670B-6937-47FA-AC6D-8168C21D6A24}"/>
              </a:ext>
            </a:extLst>
          </p:cNvPr>
          <p:cNvSpPr>
            <a:spLocks noGrp="1"/>
          </p:cNvSpPr>
          <p:nvPr>
            <p:ph sz="half" idx="1"/>
          </p:nvPr>
        </p:nvSpPr>
        <p:spPr>
          <a:xfrm>
            <a:off x="542924" y="1752600"/>
            <a:ext cx="8143875" cy="4004173"/>
          </a:xfrm>
        </p:spPr>
        <p:txBody>
          <a:bodyPr/>
          <a:lstStyle/>
          <a:p>
            <a:pPr marL="0" indent="0">
              <a:buNone/>
            </a:pPr>
            <a:r>
              <a:rPr lang="en-US" sz="3600" dirty="0">
                <a:latin typeface="Arial" panose="020B0604020202020204" pitchFamily="34" charset="0"/>
                <a:cs typeface="Arial" panose="020B0604020202020204" pitchFamily="34" charset="0"/>
              </a:rPr>
              <a:t>Underuse is when people are not given evidence based, medically necessary care.</a:t>
            </a:r>
          </a:p>
          <a:p>
            <a:pPr marL="0" indent="0">
              <a:buNone/>
            </a:pPr>
            <a:r>
              <a:rPr lang="en-US" sz="3600" dirty="0">
                <a:latin typeface="Arial" panose="020B0604020202020204" pitchFamily="34" charset="0"/>
                <a:cs typeface="Arial" panose="020B0604020202020204" pitchFamily="34" charset="0"/>
              </a:rPr>
              <a:t>Examples include immunizations, cancer screenings, control of chronic conditions, etc.</a:t>
            </a:r>
          </a:p>
          <a:p>
            <a:endParaRPr lang="en-US" dirty="0"/>
          </a:p>
        </p:txBody>
      </p:sp>
      <p:sp>
        <p:nvSpPr>
          <p:cNvPr id="5" name="Slide Number Placeholder 4">
            <a:extLst>
              <a:ext uri="{FF2B5EF4-FFF2-40B4-BE49-F238E27FC236}">
                <a16:creationId xmlns:a16="http://schemas.microsoft.com/office/drawing/2014/main" id="{383A2F5A-074B-4B21-A94A-FCC9253AA0CA}"/>
              </a:ext>
            </a:extLst>
          </p:cNvPr>
          <p:cNvSpPr>
            <a:spLocks noGrp="1"/>
          </p:cNvSpPr>
          <p:nvPr>
            <p:ph type="sldNum" sz="quarter" idx="10"/>
          </p:nvPr>
        </p:nvSpPr>
        <p:spPr/>
        <p:txBody>
          <a:bodyPr/>
          <a:lstStyle/>
          <a:p>
            <a:pPr>
              <a:defRPr/>
            </a:pPr>
            <a:fld id="{DF2E61B5-C11E-44B4-B3C0-D9D757AA67D1}" type="slidenum">
              <a:rPr lang="en-US" smtClean="0"/>
              <a:pPr>
                <a:defRPr/>
              </a:pPr>
              <a:t>9</a:t>
            </a:fld>
            <a:endParaRPr lang="en-US"/>
          </a:p>
        </p:txBody>
      </p:sp>
    </p:spTree>
    <p:extLst>
      <p:ext uri="{BB962C8B-B14F-4D97-AF65-F5344CB8AC3E}">
        <p14:creationId xmlns:p14="http://schemas.microsoft.com/office/powerpoint/2010/main" val="29105567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
  <a:themeElements>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Title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gue Slide">
  <a:themeElements>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Segue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egu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Segue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Slide">
  <a:themeElements>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Divider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OMG Opioid Presentation.5.28.15</Template>
  <TotalTime>4066</TotalTime>
  <Words>692</Words>
  <Application>Microsoft Office PowerPoint</Application>
  <PresentationFormat>On-screen Show (4:3)</PresentationFormat>
  <Paragraphs>111</Paragraphs>
  <Slides>19</Slides>
  <Notes>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MS PGothic</vt:lpstr>
      <vt:lpstr>MS PGothic</vt:lpstr>
      <vt:lpstr>Arial</vt:lpstr>
      <vt:lpstr>Arial Narrow</vt:lpstr>
      <vt:lpstr>Calibri</vt:lpstr>
      <vt:lpstr>Cambria</vt:lpstr>
      <vt:lpstr>Segoe UI</vt:lpstr>
      <vt:lpstr>Times New Roman</vt:lpstr>
      <vt:lpstr>Wingdings</vt:lpstr>
      <vt:lpstr>Title Slide</vt:lpstr>
      <vt:lpstr>Segue Slide</vt:lpstr>
      <vt:lpstr>Content Slide</vt:lpstr>
      <vt:lpstr>Divider Slide</vt:lpstr>
      <vt:lpstr>Evidence Based Care &amp; Resource Stewardship </vt:lpstr>
      <vt:lpstr>On average, other wealthy countries spend about half as much per person on health than the U.S. spends</vt:lpstr>
      <vt:lpstr>Since 1980, the gap has widened between U.S. health spending and that of other countries</vt:lpstr>
      <vt:lpstr>2017 Commonwealth Fund Health System Performance Scores</vt:lpstr>
      <vt:lpstr>Mortality Amenable to Health Care, 2004 and 2014</vt:lpstr>
      <vt:lpstr>$750 Billion in unnecessary care per year</vt:lpstr>
      <vt:lpstr>PowerPoint Presentation</vt:lpstr>
      <vt:lpstr>PowerPoint Presentation</vt:lpstr>
      <vt:lpstr>What is underuse?</vt:lpstr>
      <vt:lpstr>Underuse</vt:lpstr>
      <vt:lpstr>What is overuse</vt:lpstr>
      <vt:lpstr>PowerPoint Presentation</vt:lpstr>
      <vt:lpstr>Overuse</vt:lpstr>
      <vt:lpstr>What drives overuse?</vt:lpstr>
      <vt:lpstr>What is misuse</vt:lpstr>
      <vt:lpstr>PowerPoint Presentation</vt:lpstr>
      <vt:lpstr>What suggestions do you have to deal with underuse, overuse &amp; misuse?</vt:lpstr>
      <vt:lpstr>Potential Solutions</vt:lpstr>
      <vt:lpstr>Thank you</vt:lpstr>
    </vt:vector>
  </TitlesOfParts>
  <Company>Kaiser Permanente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Safe Prescribing in Kaiser Permanente Northern California</dc:title>
  <dc:creator>Carol HAVENS</dc:creator>
  <cp:lastModifiedBy>Laura L. Haynes</cp:lastModifiedBy>
  <cp:revision>118</cp:revision>
  <cp:lastPrinted>2016-04-13T19:10:57Z</cp:lastPrinted>
  <dcterms:created xsi:type="dcterms:W3CDTF">2016-04-01T20:23:54Z</dcterms:created>
  <dcterms:modified xsi:type="dcterms:W3CDTF">2017-10-18T14:04:28Z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E3403A8F-6A6C-4132-9258-1990DABFCAC8</vt:lpwstr>
  </property>
  <property fmtid="{D5CDD505-2E9C-101B-9397-08002B2CF9AE}" pid="3" name="ArticulatePath">
    <vt:lpwstr>ACCMA 4.28.16 havens</vt:lpwstr>
  </property>
</Properties>
</file>