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6" r:id="rId2"/>
  </p:sldMasterIdLst>
  <p:notesMasterIdLst>
    <p:notesMasterId r:id="rId25"/>
  </p:notesMasterIdLst>
  <p:handoutMasterIdLst>
    <p:handoutMasterId r:id="rId26"/>
  </p:handoutMasterIdLst>
  <p:sldIdLst>
    <p:sldId id="301" r:id="rId3"/>
    <p:sldId id="302" r:id="rId4"/>
    <p:sldId id="294" r:id="rId5"/>
    <p:sldId id="295" r:id="rId6"/>
    <p:sldId id="298" r:id="rId7"/>
    <p:sldId id="304" r:id="rId8"/>
    <p:sldId id="305" r:id="rId9"/>
    <p:sldId id="286" r:id="rId10"/>
    <p:sldId id="269" r:id="rId11"/>
    <p:sldId id="277" r:id="rId12"/>
    <p:sldId id="278" r:id="rId13"/>
    <p:sldId id="287" r:id="rId14"/>
    <p:sldId id="284" r:id="rId15"/>
    <p:sldId id="303" r:id="rId16"/>
    <p:sldId id="289" r:id="rId17"/>
    <p:sldId id="279" r:id="rId18"/>
    <p:sldId id="306" r:id="rId19"/>
    <p:sldId id="285" r:id="rId20"/>
    <p:sldId id="291" r:id="rId21"/>
    <p:sldId id="280" r:id="rId22"/>
    <p:sldId id="299" r:id="rId23"/>
    <p:sldId id="300" r:id="rId24"/>
  </p:sldIdLst>
  <p:sldSz cx="9601200" cy="7315200"/>
  <p:notesSz cx="7102475" cy="9388475"/>
  <p:defaultText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3529"/>
    <a:srgbClr val="A192B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887" autoAdjust="0"/>
    <p:restoredTop sz="47783" autoAdjust="0"/>
  </p:normalViewPr>
  <p:slideViewPr>
    <p:cSldViewPr snapToGrid="0" snapToObjects="1">
      <p:cViewPr varScale="1">
        <p:scale>
          <a:sx n="86" d="100"/>
          <a:sy n="86" d="100"/>
        </p:scale>
        <p:origin x="1890" y="84"/>
      </p:cViewPr>
      <p:guideLst>
        <p:guide orient="horz" pos="2304"/>
        <p:guide pos="3024"/>
      </p:guideLst>
    </p:cSldViewPr>
  </p:slideViewPr>
  <p:notesTextViewPr>
    <p:cViewPr>
      <p:scale>
        <a:sx n="100" d="100"/>
        <a:sy n="100" d="100"/>
      </p:scale>
      <p:origin x="0" y="0"/>
    </p:cViewPr>
  </p:notesTextViewPr>
  <p:sorterViewPr>
    <p:cViewPr>
      <p:scale>
        <a:sx n="66" d="100"/>
        <a:sy n="66" d="100"/>
      </p:scale>
      <p:origin x="0" y="-1164"/>
    </p:cViewPr>
  </p:sorterViewPr>
  <p:notesViewPr>
    <p:cSldViewPr snapToGrid="0" snapToObjects="1">
      <p:cViewPr varScale="1">
        <p:scale>
          <a:sx n="67" d="100"/>
          <a:sy n="67" d="100"/>
        </p:scale>
        <p:origin x="-1488" y="-8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09" tIns="47104" rIns="94209" bIns="47104"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9424"/>
          </a:xfrm>
          <a:prstGeom prst="rect">
            <a:avLst/>
          </a:prstGeom>
        </p:spPr>
        <p:txBody>
          <a:bodyPr vert="horz" lIns="94209" tIns="47104" rIns="94209" bIns="47104" rtlCol="0"/>
          <a:lstStyle>
            <a:lvl1pPr algn="r">
              <a:defRPr sz="1200"/>
            </a:lvl1pPr>
          </a:lstStyle>
          <a:p>
            <a:fld id="{0A5219D4-A9C8-CF46-A238-24DBF2D842D6}" type="datetimeFigureOut">
              <a:rPr lang="en-US" smtClean="0"/>
              <a:t>10/16/2017</a:t>
            </a:fld>
            <a:endParaRPr lang="en-US"/>
          </a:p>
        </p:txBody>
      </p:sp>
      <p:sp>
        <p:nvSpPr>
          <p:cNvPr id="4" name="Footer Placeholder 3"/>
          <p:cNvSpPr>
            <a:spLocks noGrp="1"/>
          </p:cNvSpPr>
          <p:nvPr>
            <p:ph type="ftr" sz="quarter" idx="2"/>
          </p:nvPr>
        </p:nvSpPr>
        <p:spPr>
          <a:xfrm>
            <a:off x="0" y="8917421"/>
            <a:ext cx="3077739" cy="469424"/>
          </a:xfrm>
          <a:prstGeom prst="rect">
            <a:avLst/>
          </a:prstGeom>
        </p:spPr>
        <p:txBody>
          <a:bodyPr vert="horz" lIns="94209" tIns="47104" rIns="94209" bIns="47104"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1"/>
            <a:ext cx="3077739" cy="469424"/>
          </a:xfrm>
          <a:prstGeom prst="rect">
            <a:avLst/>
          </a:prstGeom>
        </p:spPr>
        <p:txBody>
          <a:bodyPr vert="horz" lIns="94209" tIns="47104" rIns="94209" bIns="47104" rtlCol="0" anchor="b"/>
          <a:lstStyle>
            <a:lvl1pPr algn="r">
              <a:defRPr sz="1200"/>
            </a:lvl1pPr>
          </a:lstStyle>
          <a:p>
            <a:fld id="{CB265BBB-4DB4-8641-A8FE-F8596C998706}" type="slidenum">
              <a:rPr lang="en-US" smtClean="0"/>
              <a:t>‹#›</a:t>
            </a:fld>
            <a:endParaRPr lang="en-US"/>
          </a:p>
        </p:txBody>
      </p:sp>
    </p:spTree>
    <p:extLst>
      <p:ext uri="{BB962C8B-B14F-4D97-AF65-F5344CB8AC3E}">
        <p14:creationId xmlns:p14="http://schemas.microsoft.com/office/powerpoint/2010/main" val="1225875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09" tIns="47104" rIns="94209" bIns="47104" rtlCol="0"/>
          <a:lstStyle>
            <a:lvl1pPr algn="l">
              <a:defRPr sz="12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4209" tIns="47104" rIns="94209" bIns="47104" rtlCol="0"/>
          <a:lstStyle>
            <a:lvl1pPr algn="r">
              <a:defRPr sz="1200"/>
            </a:lvl1pPr>
          </a:lstStyle>
          <a:p>
            <a:fld id="{7D4C874B-95C2-1E45-B7FD-5F76062ACC53}" type="datetimeFigureOut">
              <a:rPr lang="en-US" smtClean="0"/>
              <a:t>10/16/2017</a:t>
            </a:fld>
            <a:endParaRPr lang="en-US"/>
          </a:p>
        </p:txBody>
      </p:sp>
      <p:sp>
        <p:nvSpPr>
          <p:cNvPr id="4" name="Slide Image Placeholder 3"/>
          <p:cNvSpPr>
            <a:spLocks noGrp="1" noRot="1" noChangeAspect="1"/>
          </p:cNvSpPr>
          <p:nvPr>
            <p:ph type="sldImg" idx="2"/>
          </p:nvPr>
        </p:nvSpPr>
        <p:spPr>
          <a:xfrm>
            <a:off x="1239838" y="703263"/>
            <a:ext cx="4622800" cy="3521075"/>
          </a:xfrm>
          <a:prstGeom prst="rect">
            <a:avLst/>
          </a:prstGeom>
          <a:noFill/>
          <a:ln w="12700">
            <a:solidFill>
              <a:prstClr val="black"/>
            </a:solidFill>
          </a:ln>
        </p:spPr>
        <p:txBody>
          <a:bodyPr vert="horz" lIns="94209" tIns="47104" rIns="94209" bIns="47104" rtlCol="0" anchor="ctr"/>
          <a:lstStyle/>
          <a:p>
            <a:endParaRPr lang="en-US"/>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209" tIns="47104" rIns="94209" bIns="4710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1"/>
            <a:ext cx="3077739" cy="469424"/>
          </a:xfrm>
          <a:prstGeom prst="rect">
            <a:avLst/>
          </a:prstGeom>
        </p:spPr>
        <p:txBody>
          <a:bodyPr vert="horz" lIns="94209" tIns="47104" rIns="94209" bIns="4710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4209" tIns="47104" rIns="94209" bIns="47104" rtlCol="0" anchor="b"/>
          <a:lstStyle>
            <a:lvl1pPr algn="r">
              <a:defRPr sz="1200"/>
            </a:lvl1pPr>
          </a:lstStyle>
          <a:p>
            <a:fld id="{1F5A21F5-97F3-D740-B9E7-4777B25C77BC}" type="slidenum">
              <a:rPr lang="en-US" smtClean="0"/>
              <a:t>‹#›</a:t>
            </a:fld>
            <a:endParaRPr lang="en-US"/>
          </a:p>
        </p:txBody>
      </p:sp>
    </p:spTree>
    <p:extLst>
      <p:ext uri="{BB962C8B-B14F-4D97-AF65-F5344CB8AC3E}">
        <p14:creationId xmlns:p14="http://schemas.microsoft.com/office/powerpoint/2010/main" val="1228683898"/>
      </p:ext>
    </p:extLst>
  </p:cSld>
  <p:clrMap bg1="lt1" tx1="dk1" bg2="lt2" tx2="dk2" accent1="accent1" accent2="accent2" accent3="accent3" accent4="accent4" accent5="accent5" accent6="accent6" hlink="hlink" folHlink="folHlink"/>
  <p:hf hdr="0" ftr="0" dt="0"/>
  <p:notesStyle>
    <a:lvl1pPr marL="0" algn="l" defTabSz="483306" rtl="0" eaLnBrk="1" latinLnBrk="0" hangingPunct="1">
      <a:defRPr sz="1300" kern="1200">
        <a:solidFill>
          <a:schemeClr val="tx1"/>
        </a:solidFill>
        <a:latin typeface="+mn-lt"/>
        <a:ea typeface="+mn-ea"/>
        <a:cs typeface="+mn-cs"/>
      </a:defRPr>
    </a:lvl1pPr>
    <a:lvl2pPr marL="483306" algn="l" defTabSz="483306" rtl="0" eaLnBrk="1" latinLnBrk="0" hangingPunct="1">
      <a:defRPr sz="1300" kern="1200">
        <a:solidFill>
          <a:schemeClr val="tx1"/>
        </a:solidFill>
        <a:latin typeface="+mn-lt"/>
        <a:ea typeface="+mn-ea"/>
        <a:cs typeface="+mn-cs"/>
      </a:defRPr>
    </a:lvl2pPr>
    <a:lvl3pPr marL="966612" algn="l" defTabSz="483306" rtl="0" eaLnBrk="1" latinLnBrk="0" hangingPunct="1">
      <a:defRPr sz="1300" kern="1200">
        <a:solidFill>
          <a:schemeClr val="tx1"/>
        </a:solidFill>
        <a:latin typeface="+mn-lt"/>
        <a:ea typeface="+mn-ea"/>
        <a:cs typeface="+mn-cs"/>
      </a:defRPr>
    </a:lvl3pPr>
    <a:lvl4pPr marL="1449918" algn="l" defTabSz="483306" rtl="0" eaLnBrk="1" latinLnBrk="0" hangingPunct="1">
      <a:defRPr sz="1300" kern="1200">
        <a:solidFill>
          <a:schemeClr val="tx1"/>
        </a:solidFill>
        <a:latin typeface="+mn-lt"/>
        <a:ea typeface="+mn-ea"/>
        <a:cs typeface="+mn-cs"/>
      </a:defRPr>
    </a:lvl4pPr>
    <a:lvl5pPr marL="1933224" algn="l" defTabSz="483306" rtl="0" eaLnBrk="1" latinLnBrk="0" hangingPunct="1">
      <a:defRPr sz="1300" kern="1200">
        <a:solidFill>
          <a:schemeClr val="tx1"/>
        </a:solidFill>
        <a:latin typeface="+mn-lt"/>
        <a:ea typeface="+mn-ea"/>
        <a:cs typeface="+mn-cs"/>
      </a:defRPr>
    </a:lvl5pPr>
    <a:lvl6pPr marL="2416531" algn="l" defTabSz="483306" rtl="0" eaLnBrk="1" latinLnBrk="0" hangingPunct="1">
      <a:defRPr sz="1300" kern="1200">
        <a:solidFill>
          <a:schemeClr val="tx1"/>
        </a:solidFill>
        <a:latin typeface="+mn-lt"/>
        <a:ea typeface="+mn-ea"/>
        <a:cs typeface="+mn-cs"/>
      </a:defRPr>
    </a:lvl6pPr>
    <a:lvl7pPr marL="2899837" algn="l" defTabSz="483306" rtl="0" eaLnBrk="1" latinLnBrk="0" hangingPunct="1">
      <a:defRPr sz="1300" kern="1200">
        <a:solidFill>
          <a:schemeClr val="tx1"/>
        </a:solidFill>
        <a:latin typeface="+mn-lt"/>
        <a:ea typeface="+mn-ea"/>
        <a:cs typeface="+mn-cs"/>
      </a:defRPr>
    </a:lvl7pPr>
    <a:lvl8pPr marL="3383143" algn="l" defTabSz="483306" rtl="0" eaLnBrk="1" latinLnBrk="0" hangingPunct="1">
      <a:defRPr sz="1300" kern="1200">
        <a:solidFill>
          <a:schemeClr val="tx1"/>
        </a:solidFill>
        <a:latin typeface="+mn-lt"/>
        <a:ea typeface="+mn-ea"/>
        <a:cs typeface="+mn-cs"/>
      </a:defRPr>
    </a:lvl8pPr>
    <a:lvl9pPr marL="3866449" algn="l" defTabSz="48330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1271" indent="-28895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5580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1812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80443"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4276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0508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6740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2972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fld id="{1B6FAA35-6D63-423A-936D-CC5853C4BC6B}" type="slidenum">
              <a:rPr lang="en-US" altLang="en-US" sz="1000">
                <a:solidFill>
                  <a:srgbClr val="000000"/>
                </a:solidFill>
              </a:rPr>
              <a:pPr>
                <a:lnSpc>
                  <a:spcPct val="100000"/>
                </a:lnSpc>
                <a:spcBef>
                  <a:spcPct val="0"/>
                </a:spcBef>
              </a:pPr>
              <a:t>1</a:t>
            </a:fld>
            <a:endParaRPr lang="en-US" altLang="en-US" sz="1000">
              <a:solidFill>
                <a:srgbClr val="000000"/>
              </a:solidFill>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0992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[MURRAY]</a:t>
            </a:r>
            <a:endParaRPr lang="en-US" sz="1200" dirty="0">
              <a:solidFill>
                <a:srgbClr val="FF0000"/>
              </a:solidFill>
            </a:endParaRPr>
          </a:p>
          <a:p>
            <a:endParaRPr lang="en-US" sz="1200" b="1" u="sng" dirty="0"/>
          </a:p>
          <a:p>
            <a:r>
              <a:rPr lang="en-US" sz="1200" b="1" u="sng" dirty="0"/>
              <a:t>Main point(s):</a:t>
            </a:r>
          </a:p>
          <a:p>
            <a:pPr marL="278519" indent="-278519" defTabSz="471077">
              <a:buFont typeface="Arial" panose="020B0604020202020204" pitchFamily="34" charset="0"/>
              <a:buChar char="•"/>
              <a:defRPr/>
            </a:pPr>
            <a:r>
              <a:rPr lang="en-US" sz="1200" dirty="0"/>
              <a:t> The ACA has reconfigured the health care landscape in which Kaiser Permanente operates. I’m fond of saying that every single page of the ACA affected us and this will continue as the law evolves and as stakeholders adapt.</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The scope of the changes challenged us in a number of ways. Not only were we pushed to adapt our products and capacity to a new reality, we had to do so in an environment where our regulators were figuring things out at the same time we were.</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 These challenges are very real, but we can’t lose sight of the opportunities.  500k people joined KP in 2014!  And the market reforms that allow us to compete on quality and price are something we’ve sought for a long time</a:t>
            </a:r>
          </a:p>
          <a:p>
            <a:pPr defTabSz="471077">
              <a:defRPr/>
            </a:pPr>
            <a:r>
              <a:rPr lang="en-US" sz="1200" dirty="0"/>
              <a:t> </a:t>
            </a:r>
          </a:p>
        </p:txBody>
      </p:sp>
      <p:sp>
        <p:nvSpPr>
          <p:cNvPr id="4" name="Slide Number Placeholder 3"/>
          <p:cNvSpPr>
            <a:spLocks noGrp="1"/>
          </p:cNvSpPr>
          <p:nvPr>
            <p:ph type="sldNum" sz="quarter" idx="10"/>
          </p:nvPr>
        </p:nvSpPr>
        <p:spPr/>
        <p:txBody>
          <a:bodyPr/>
          <a:lstStyle/>
          <a:p>
            <a:fld id="{1F5A21F5-97F3-D740-B9E7-4777B25C77BC}" type="slidenum">
              <a:rPr lang="en-US" smtClean="0"/>
              <a:t>13</a:t>
            </a:fld>
            <a:endParaRPr lang="en-US"/>
          </a:p>
        </p:txBody>
      </p:sp>
    </p:spTree>
    <p:extLst>
      <p:ext uri="{BB962C8B-B14F-4D97-AF65-F5344CB8AC3E}">
        <p14:creationId xmlns:p14="http://schemas.microsoft.com/office/powerpoint/2010/main" val="2068716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1271" indent="-28895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5580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1812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80443"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4276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0508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6740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2972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fld id="{B935913A-ACDC-4603-A502-7CA56446A715}" type="slidenum">
              <a:rPr lang="en-US" altLang="en-US" sz="1000">
                <a:ea typeface="MS PGothic" panose="020B0600070205080204" pitchFamily="34" charset="-128"/>
              </a:rPr>
              <a:pPr>
                <a:lnSpc>
                  <a:spcPct val="100000"/>
                </a:lnSpc>
                <a:spcBef>
                  <a:spcPct val="0"/>
                </a:spcBef>
              </a:pPr>
              <a:t>14</a:t>
            </a:fld>
            <a:endParaRPr lang="en-US" altLang="en-US" sz="1000">
              <a:ea typeface="MS PGothic" panose="020B0600070205080204" pitchFamily="34" charset="-128"/>
            </a:endParaRPr>
          </a:p>
        </p:txBody>
      </p:sp>
      <p:sp>
        <p:nvSpPr>
          <p:cNvPr id="19459" name="Rectangle 2"/>
          <p:cNvSpPr>
            <a:spLocks noGrp="1" noRot="1" noChangeAspect="1" noChangeArrowheads="1" noTextEdit="1"/>
          </p:cNvSpPr>
          <p:nvPr>
            <p:ph type="sldImg"/>
          </p:nvPr>
        </p:nvSpPr>
        <p:spPr>
          <a:xfrm>
            <a:off x="1187450" y="695325"/>
            <a:ext cx="4576763" cy="3486150"/>
          </a:xfrm>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(Premiums rate info: http://kff.org/private-insurance/press-release/visualizing-health-policy-recent-trends-in-employer-sponsored-health-insurance-premiums/)</a:t>
            </a:r>
          </a:p>
        </p:txBody>
      </p:sp>
    </p:spTree>
    <p:extLst>
      <p:ext uri="{BB962C8B-B14F-4D97-AF65-F5344CB8AC3E}">
        <p14:creationId xmlns:p14="http://schemas.microsoft.com/office/powerpoint/2010/main" val="600932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[MURRAY]</a:t>
            </a:r>
            <a:endParaRPr lang="en-US" sz="1200" dirty="0">
              <a:solidFill>
                <a:srgbClr val="FF0000"/>
              </a:solidFill>
            </a:endParaRPr>
          </a:p>
          <a:p>
            <a:endParaRPr lang="en-US" sz="1200" b="1" u="sng" dirty="0"/>
          </a:p>
          <a:p>
            <a:r>
              <a:rPr lang="en-US" sz="1200" b="1" u="sng" dirty="0"/>
              <a:t>Main point(s):</a:t>
            </a:r>
          </a:p>
          <a:p>
            <a:pPr marL="278519" indent="-278519" defTabSz="471077">
              <a:buFont typeface="Arial" panose="020B0604020202020204" pitchFamily="34" charset="0"/>
              <a:buChar char="•"/>
              <a:defRPr/>
            </a:pPr>
            <a:r>
              <a:rPr lang="en-US" sz="1200" dirty="0"/>
              <a:t> The ACA has reconfigured the health care landscape in which Kaiser Permanente operates. I’m fond of saying that every single page of the ACA affected us and this will continue as the law evolves and as stakeholders adapt.</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The scope of the changes challenged us in a number of ways. Not only were we pushed to adapt our products and capacity to a new reality, we had to do so in an environment where our regulators were figuring things out at the same time we were.</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 These challenges are very real, but we can’t lose sight of the opportunities.  500k people joined KP in 2014!  And the market reforms that allow us to compete on quality and price are something we’ve sought for a long time</a:t>
            </a:r>
          </a:p>
          <a:p>
            <a:pPr defTabSz="471077">
              <a:defRPr/>
            </a:pPr>
            <a:r>
              <a:rPr lang="en-US" sz="1200" dirty="0"/>
              <a:t> </a:t>
            </a:r>
          </a:p>
        </p:txBody>
      </p:sp>
      <p:sp>
        <p:nvSpPr>
          <p:cNvPr id="4" name="Slide Number Placeholder 3"/>
          <p:cNvSpPr>
            <a:spLocks noGrp="1"/>
          </p:cNvSpPr>
          <p:nvPr>
            <p:ph type="sldNum" sz="quarter" idx="10"/>
          </p:nvPr>
        </p:nvSpPr>
        <p:spPr/>
        <p:txBody>
          <a:bodyPr/>
          <a:lstStyle/>
          <a:p>
            <a:fld id="{1F5A21F5-97F3-D740-B9E7-4777B25C77BC}" type="slidenum">
              <a:rPr lang="en-US" smtClean="0"/>
              <a:t>16</a:t>
            </a:fld>
            <a:endParaRPr lang="en-US"/>
          </a:p>
        </p:txBody>
      </p:sp>
    </p:spTree>
    <p:extLst>
      <p:ext uri="{BB962C8B-B14F-4D97-AF65-F5344CB8AC3E}">
        <p14:creationId xmlns:p14="http://schemas.microsoft.com/office/powerpoint/2010/main" val="3026159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[MURRAY]</a:t>
            </a:r>
            <a:endParaRPr lang="en-US" sz="1200" dirty="0">
              <a:solidFill>
                <a:srgbClr val="FF0000"/>
              </a:solidFill>
            </a:endParaRPr>
          </a:p>
          <a:p>
            <a:endParaRPr lang="en-US" sz="1200" b="1" u="sng" dirty="0"/>
          </a:p>
          <a:p>
            <a:r>
              <a:rPr lang="en-US" sz="1200" b="1" u="sng" dirty="0"/>
              <a:t>Main point(s):</a:t>
            </a:r>
          </a:p>
          <a:p>
            <a:pPr marL="278519" indent="-278519" defTabSz="471077">
              <a:buFont typeface="Arial" panose="020B0604020202020204" pitchFamily="34" charset="0"/>
              <a:buChar char="•"/>
              <a:defRPr/>
            </a:pPr>
            <a:r>
              <a:rPr lang="en-US" sz="1200" dirty="0"/>
              <a:t> The ACA has reconfigured the health care landscape in which Kaiser Permanente operates. I’m fond of saying that every single page of the ACA affected us and this will continue as the law evolves and as stakeholders adapt.</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The scope of the changes challenged us in a number of ways. Not only were we pushed to adapt our products and capacity to a new reality, we had to do so in an environment where our regulators were figuring things out at the same time we were.</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 These challenges are very real, but we can’t lose sight of the opportunities.  500k people joined KP in 2014!  And the market reforms that allow us to compete on quality and price are something we’ve sought for a long time</a:t>
            </a:r>
          </a:p>
          <a:p>
            <a:pPr defTabSz="471077">
              <a:defRPr/>
            </a:pPr>
            <a:r>
              <a:rPr lang="en-US" sz="1200" dirty="0"/>
              <a:t> </a:t>
            </a:r>
          </a:p>
        </p:txBody>
      </p:sp>
      <p:sp>
        <p:nvSpPr>
          <p:cNvPr id="4" name="Slide Number Placeholder 3"/>
          <p:cNvSpPr>
            <a:spLocks noGrp="1"/>
          </p:cNvSpPr>
          <p:nvPr>
            <p:ph type="sldNum" sz="quarter" idx="10"/>
          </p:nvPr>
        </p:nvSpPr>
        <p:spPr/>
        <p:txBody>
          <a:bodyPr/>
          <a:lstStyle/>
          <a:p>
            <a:fld id="{1F5A21F5-97F3-D740-B9E7-4777B25C77BC}" type="slidenum">
              <a:rPr lang="en-US" smtClean="0"/>
              <a:t>17</a:t>
            </a:fld>
            <a:endParaRPr lang="en-US"/>
          </a:p>
        </p:txBody>
      </p:sp>
    </p:spTree>
    <p:extLst>
      <p:ext uri="{BB962C8B-B14F-4D97-AF65-F5344CB8AC3E}">
        <p14:creationId xmlns:p14="http://schemas.microsoft.com/office/powerpoint/2010/main" val="1182700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[MURRAY]</a:t>
            </a:r>
            <a:endParaRPr lang="en-US" sz="1200" dirty="0">
              <a:solidFill>
                <a:srgbClr val="FF0000"/>
              </a:solidFill>
            </a:endParaRPr>
          </a:p>
          <a:p>
            <a:endParaRPr lang="en-US" sz="1200" b="1" u="sng" dirty="0"/>
          </a:p>
          <a:p>
            <a:r>
              <a:rPr lang="en-US" sz="1200" b="1" u="sng" dirty="0"/>
              <a:t>Main point(s):</a:t>
            </a:r>
          </a:p>
          <a:p>
            <a:pPr marL="278519" indent="-278519" defTabSz="471077">
              <a:buFont typeface="Arial" panose="020B0604020202020204" pitchFamily="34" charset="0"/>
              <a:buChar char="•"/>
              <a:defRPr/>
            </a:pPr>
            <a:r>
              <a:rPr lang="en-US" sz="1200" dirty="0"/>
              <a:t> The ACA has reconfigured the health care landscape in which Kaiser Permanente operates. I’m fond of saying that every single page of the ACA affected us and this will continue as the law evolves and as stakeholders adapt.</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The scope of the changes challenged us in a number of ways. Not only were we pushed to adapt our products and capacity to a new reality, we had to do so in an environment where our regulators were figuring things out at the same time we were.</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 These challenges are very real, but we can’t lose sight of the opportunities.  500k people joined KP in 2014!  And the market reforms that allow us to compete on quality and price are something we’ve sought for a long time</a:t>
            </a:r>
          </a:p>
          <a:p>
            <a:pPr defTabSz="471077">
              <a:defRPr/>
            </a:pPr>
            <a:r>
              <a:rPr lang="en-US" sz="1200" dirty="0"/>
              <a:t> </a:t>
            </a:r>
          </a:p>
        </p:txBody>
      </p:sp>
      <p:sp>
        <p:nvSpPr>
          <p:cNvPr id="4" name="Slide Number Placeholder 3"/>
          <p:cNvSpPr>
            <a:spLocks noGrp="1"/>
          </p:cNvSpPr>
          <p:nvPr>
            <p:ph type="sldNum" sz="quarter" idx="10"/>
          </p:nvPr>
        </p:nvSpPr>
        <p:spPr/>
        <p:txBody>
          <a:bodyPr/>
          <a:lstStyle/>
          <a:p>
            <a:fld id="{1F5A21F5-97F3-D740-B9E7-4777B25C77BC}" type="slidenum">
              <a:rPr lang="en-US" smtClean="0"/>
              <a:t>20</a:t>
            </a:fld>
            <a:endParaRPr lang="en-US"/>
          </a:p>
        </p:txBody>
      </p:sp>
    </p:spTree>
    <p:extLst>
      <p:ext uri="{BB962C8B-B14F-4D97-AF65-F5344CB8AC3E}">
        <p14:creationId xmlns:p14="http://schemas.microsoft.com/office/powerpoint/2010/main" val="91056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87450" y="696913"/>
            <a:ext cx="4573588" cy="3484562"/>
          </a:xfrm>
          <a:ln/>
        </p:spPr>
      </p:sp>
      <p:sp>
        <p:nvSpPr>
          <p:cNvPr id="3" name="Notes Placeholder 2"/>
          <p:cNvSpPr>
            <a:spLocks noGrp="1"/>
          </p:cNvSpPr>
          <p:nvPr>
            <p:ph type="body" idx="1"/>
          </p:nvPr>
        </p:nvSpPr>
        <p:spPr/>
        <p:txBody>
          <a:bodyPr/>
          <a:lstStyle/>
          <a:p>
            <a:pPr>
              <a:defRPr/>
            </a:pPr>
            <a:r>
              <a:rPr lang="en-US" dirty="0"/>
              <a:t>Spending on medicines was at the highest level last year since 2001. </a:t>
            </a:r>
            <a:br>
              <a:rPr lang="en-US" dirty="0"/>
            </a:br>
            <a:endParaRPr lang="en-US" dirty="0"/>
          </a:p>
          <a:p>
            <a:pPr>
              <a:defRPr/>
            </a:pPr>
            <a:r>
              <a:rPr lang="en-US" dirty="0"/>
              <a:t>Per the IMS report:</a:t>
            </a:r>
          </a:p>
          <a:p>
            <a:pPr>
              <a:defRPr/>
            </a:pPr>
            <a:endParaRPr lang="en-US" dirty="0"/>
          </a:p>
          <a:p>
            <a:pPr marL="170978" indent="-170978">
              <a:buFont typeface="Arial" panose="020B0604020202020204" pitchFamily="34" charset="0"/>
              <a:buChar char="•"/>
              <a:defRPr/>
            </a:pPr>
            <a:r>
              <a:rPr lang="en-US" dirty="0"/>
              <a:t>“Real per capita spending was $995 in 2014 and has nearly tripled since 1995 when it was $339, both measured in 2005 dollars.</a:t>
            </a:r>
          </a:p>
          <a:p>
            <a:pPr marL="170978" indent="-170978">
              <a:buFont typeface="Arial" panose="020B0604020202020204" pitchFamily="34" charset="0"/>
              <a:buChar char="•"/>
              <a:defRPr/>
            </a:pPr>
            <a:r>
              <a:rPr lang="en-US" dirty="0"/>
              <a:t>Higher spending growth between 1997 and 2003 reflected the period when the largest number of blockbuster drugs launched and were increasingly used by millions of Americans.</a:t>
            </a:r>
          </a:p>
          <a:p>
            <a:pPr marL="170978" indent="-170978">
              <a:buFont typeface="Arial" panose="020B0604020202020204" pitchFamily="34" charset="0"/>
              <a:buChar char="•"/>
              <a:defRPr/>
            </a:pPr>
            <a:r>
              <a:rPr lang="en-US" dirty="0"/>
              <a:t>Lower levels of growth in spending between 2002 and 2013 were due to lower volume growth, increased use of generics, loss of patent protection for major branded products and reduced spending on new drugs.</a:t>
            </a:r>
          </a:p>
          <a:p>
            <a:pPr marL="170978" indent="-170978">
              <a:buFont typeface="Arial" panose="020B0604020202020204" pitchFamily="34" charset="0"/>
              <a:buChar char="•"/>
              <a:defRPr/>
            </a:pPr>
            <a:r>
              <a:rPr lang="en-US" dirty="0"/>
              <a:t>The sharp increase in spending in 2014 was driven by new brands, lower impact from patent expiries and </a:t>
            </a:r>
            <a:r>
              <a:rPr lang="en-US" i="1" dirty="0"/>
              <a:t>increases in the list prices of branded medicines.”</a:t>
            </a:r>
          </a:p>
          <a:p>
            <a:pPr marL="170978" indent="-170978">
              <a:buFont typeface="Arial" panose="020B0604020202020204" pitchFamily="34" charset="0"/>
              <a:buChar char="•"/>
              <a:defRPr/>
            </a:pPr>
            <a:endParaRPr lang="en-US" i="1" dirty="0"/>
          </a:p>
          <a:p>
            <a:pPr>
              <a:defRPr/>
            </a:pPr>
            <a:r>
              <a:rPr lang="en-US" dirty="0"/>
              <a:t>This presentation is about that last point: the increase in the list prices of branded medicines. Why that’s happening, what it means, and what we should do. </a:t>
            </a:r>
          </a:p>
        </p:txBody>
      </p:sp>
      <p:sp>
        <p:nvSpPr>
          <p:cNvPr id="21508" name="Slide Number Placeholder 3"/>
          <p:cNvSpPr>
            <a:spLocks noGrp="1"/>
          </p:cNvSpPr>
          <p:nvPr>
            <p:ph type="sldNum" sz="quarter" idx="5"/>
          </p:nvPr>
        </p:nvSpPr>
        <p:spPr>
          <a:noFill/>
        </p:spPr>
        <p:txBody>
          <a:bodyPr/>
          <a:lstStyle>
            <a:lvl1pPr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1271" indent="-28895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5580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1812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80443"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4276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0508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6740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2972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fld id="{83C7247A-5B53-4216-8047-68B281BA964D}" type="slidenum">
              <a:rPr lang="en-US" altLang="en-US" sz="1000"/>
              <a:pPr>
                <a:lnSpc>
                  <a:spcPct val="100000"/>
                </a:lnSpc>
                <a:spcBef>
                  <a:spcPct val="0"/>
                </a:spcBef>
              </a:pPr>
              <a:t>21</a:t>
            </a:fld>
            <a:endParaRPr lang="en-US" altLang="en-US" sz="1000"/>
          </a:p>
        </p:txBody>
      </p:sp>
    </p:spTree>
    <p:extLst>
      <p:ext uri="{BB962C8B-B14F-4D97-AF65-F5344CB8AC3E}">
        <p14:creationId xmlns:p14="http://schemas.microsoft.com/office/powerpoint/2010/main" val="1446505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a:p>
        </p:txBody>
      </p:sp>
      <p:sp>
        <p:nvSpPr>
          <p:cNvPr id="23556" name="Slide Number Placeholder 3"/>
          <p:cNvSpPr>
            <a:spLocks noGrp="1"/>
          </p:cNvSpPr>
          <p:nvPr>
            <p:ph type="sldNum" sz="quarter" idx="5"/>
          </p:nvPr>
        </p:nvSpPr>
        <p:spPr>
          <a:noFill/>
        </p:spPr>
        <p:txBody>
          <a:bodyPr/>
          <a:lstStyle>
            <a:lvl1pPr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1271" indent="-28895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5580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1812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80443"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4276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0508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6740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2972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fld id="{5A519230-2B38-4F9E-AD03-10906AF3E244}" type="slidenum">
              <a:rPr lang="en-US" altLang="en-US" sz="1000"/>
              <a:pPr>
                <a:lnSpc>
                  <a:spcPct val="100000"/>
                </a:lnSpc>
                <a:spcBef>
                  <a:spcPct val="0"/>
                </a:spcBef>
              </a:pPr>
              <a:t>22</a:t>
            </a:fld>
            <a:endParaRPr lang="en-US" altLang="en-US" sz="1000"/>
          </a:p>
        </p:txBody>
      </p:sp>
    </p:spTree>
    <p:extLst>
      <p:ext uri="{BB962C8B-B14F-4D97-AF65-F5344CB8AC3E}">
        <p14:creationId xmlns:p14="http://schemas.microsoft.com/office/powerpoint/2010/main" val="3516389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1271" indent="-28895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5580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1812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80443"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4276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0508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6740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2972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fld id="{B935913A-ACDC-4603-A502-7CA56446A715}" type="slidenum">
              <a:rPr lang="en-US" altLang="en-US" sz="1000">
                <a:ea typeface="MS PGothic" panose="020B0600070205080204" pitchFamily="34" charset="-128"/>
              </a:rPr>
              <a:pPr>
                <a:lnSpc>
                  <a:spcPct val="100000"/>
                </a:lnSpc>
                <a:spcBef>
                  <a:spcPct val="0"/>
                </a:spcBef>
              </a:pPr>
              <a:t>2</a:t>
            </a:fld>
            <a:endParaRPr lang="en-US" altLang="en-US" sz="1000">
              <a:ea typeface="MS PGothic" panose="020B0600070205080204" pitchFamily="34" charset="-128"/>
            </a:endParaRPr>
          </a:p>
        </p:txBody>
      </p:sp>
      <p:sp>
        <p:nvSpPr>
          <p:cNvPr id="19459" name="Rectangle 2"/>
          <p:cNvSpPr>
            <a:spLocks noGrp="1" noRot="1" noChangeAspect="1" noChangeArrowheads="1" noTextEdit="1"/>
          </p:cNvSpPr>
          <p:nvPr>
            <p:ph type="sldImg"/>
          </p:nvPr>
        </p:nvSpPr>
        <p:spPr>
          <a:xfrm>
            <a:off x="1187450" y="695325"/>
            <a:ext cx="4576763" cy="3486150"/>
          </a:xfrm>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(Premiums rate info: http://kff.org/private-insurance/press-release/visualizing-health-policy-recent-trends-in-employer-sponsored-health-insurance-premiums/)</a:t>
            </a:r>
          </a:p>
        </p:txBody>
      </p:sp>
    </p:spTree>
    <p:extLst>
      <p:ext uri="{BB962C8B-B14F-4D97-AF65-F5344CB8AC3E}">
        <p14:creationId xmlns:p14="http://schemas.microsoft.com/office/powerpoint/2010/main" val="79404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1271" indent="-28895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5580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1812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80443"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4276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0508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6740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2972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fld id="{54A5EB2C-BD87-4E24-B660-97B10C77549F}" type="slidenum">
              <a:rPr lang="en-US" altLang="en-US" sz="1000">
                <a:ea typeface="MS PGothic" panose="020B0600070205080204" pitchFamily="34" charset="-128"/>
              </a:rPr>
              <a:pPr>
                <a:lnSpc>
                  <a:spcPct val="100000"/>
                </a:lnSpc>
                <a:spcBef>
                  <a:spcPct val="0"/>
                </a:spcBef>
              </a:pPr>
              <a:t>3</a:t>
            </a:fld>
            <a:endParaRPr lang="en-US" altLang="en-US" sz="1000">
              <a:ea typeface="MS PGothic" panose="020B0600070205080204" pitchFamily="34" charset="-128"/>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(Population data: http://www.usnews.com/opinion/blogs/robert-schlesinger/articles/2016-01-05/us-population-in-2016-according-to-census-estimates-322-762-018)</a:t>
            </a:r>
          </a:p>
          <a:p>
            <a:pPr eaLnBrk="1" hangingPunct="1"/>
            <a:endParaRPr lang="en-US" altLang="en-US"/>
          </a:p>
          <a:p>
            <a:pPr eaLnBrk="1" hangingPunct="1"/>
            <a:r>
              <a:rPr lang="en-US" altLang="en-US"/>
              <a:t>(Spending stat on GDP [2014 data]: https://www.cms.gov/research-statistics-data-and-systems/statistics-trends-and-reports/nationalhealthexpenddata/nationalhealthaccountshistorical.html) </a:t>
            </a:r>
          </a:p>
          <a:p>
            <a:pPr eaLnBrk="1" hangingPunct="1"/>
            <a:r>
              <a:rPr lang="en-US" altLang="en-US"/>
              <a:t>(Spending stat on per capita cost [2013 data]: http://www.chcf.org/~/media/MEDIA%20LIBRARY%20Files/PDF/PDF%20H/PDF%20HealthCareCostsQRG15.pdf)</a:t>
            </a:r>
          </a:p>
          <a:p>
            <a:pPr eaLnBrk="1" hangingPunct="1"/>
            <a:endParaRPr lang="en-US" altLang="en-US"/>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305334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1271" indent="-28895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5580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1812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80443"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4276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0508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6740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2972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fld id="{509611C6-9FC7-4B29-A229-B5AF0566C1F2}" type="slidenum">
              <a:rPr lang="en-US" altLang="en-US" sz="1000">
                <a:ea typeface="MS PGothic" panose="020B0600070205080204" pitchFamily="34" charset="-128"/>
              </a:rPr>
              <a:pPr>
                <a:lnSpc>
                  <a:spcPct val="100000"/>
                </a:lnSpc>
                <a:spcBef>
                  <a:spcPct val="0"/>
                </a:spcBef>
              </a:pPr>
              <a:t>4</a:t>
            </a:fld>
            <a:endParaRPr lang="en-US" altLang="en-US" sz="1000">
              <a:ea typeface="MS PGothic" panose="020B0600070205080204" pitchFamily="34" charset="-128"/>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(Source: Commonwealth Fund International Profiles of Health Systems, 2015 – http://www.commonwealthfund.org/~/media/files/publications/fund-report/2016/jan/1857_mossialos_intl_profiles_2015_v7.pdf)</a:t>
            </a:r>
          </a:p>
          <a:p>
            <a:pPr eaLnBrk="1" hangingPunct="1"/>
            <a:r>
              <a:rPr lang="en-US" altLang="en-US"/>
              <a:t>(Uninsured info – 2014 info analyzed in fall 2015: http://kff.org/uninsured/fact-sheet/key-facts-about-the-uninsured-population/)</a:t>
            </a:r>
          </a:p>
          <a:p>
            <a:pPr eaLnBrk="1" hangingPunct="1"/>
            <a:r>
              <a:rPr lang="en-US" altLang="en-US"/>
              <a:t>(Coverage gap info: http://kff.org/health-reform/issue-brief/the-coverage-gap-uninsured-poor-adults-in-states-that-do-not-expand-medicaid-an-update/)</a:t>
            </a:r>
          </a:p>
          <a:p>
            <a:pPr eaLnBrk="1" hangingPunct="1"/>
            <a:endParaRPr lang="en-US" altLang="en-US"/>
          </a:p>
          <a:p>
            <a:pPr eaLnBrk="1" hangingPunct="1"/>
            <a:r>
              <a:rPr lang="en-US" altLang="en-US"/>
              <a:t>FYI: re payments to providers</a:t>
            </a:r>
          </a:p>
          <a:p>
            <a:pPr eaLnBrk="1" hangingPunct="1"/>
            <a:endParaRPr lang="en-US" altLang="en-US"/>
          </a:p>
          <a:p>
            <a:r>
              <a:rPr lang="en-US" altLang="en-US" sz="2000" b="1">
                <a:solidFill>
                  <a:srgbClr val="000000"/>
                </a:solidFill>
              </a:rPr>
              <a:t>Medicare pays prospectively for all care</a:t>
            </a:r>
          </a:p>
          <a:p>
            <a:pPr lvl="1">
              <a:buFontTx/>
              <a:buChar char="•"/>
            </a:pPr>
            <a:r>
              <a:rPr lang="en-US" altLang="en-US"/>
              <a:t>Capitation to health plans like Kaiser Permanente</a:t>
            </a:r>
          </a:p>
          <a:p>
            <a:pPr lvl="1">
              <a:buFontTx/>
              <a:buChar char="•"/>
            </a:pPr>
            <a:r>
              <a:rPr lang="en-US" altLang="en-US"/>
              <a:t>DRGs for inpatient hospital stays (see next slide)</a:t>
            </a:r>
          </a:p>
          <a:p>
            <a:pPr lvl="1">
              <a:buFontTx/>
              <a:buChar char="•"/>
            </a:pPr>
            <a:r>
              <a:rPr lang="en-US" altLang="en-US"/>
              <a:t>RBRVS for physician office visits</a:t>
            </a:r>
          </a:p>
          <a:p>
            <a:pPr lvl="1">
              <a:buFontTx/>
              <a:buChar char="•"/>
            </a:pPr>
            <a:endParaRPr lang="en-US" altLang="en-US" sz="1000"/>
          </a:p>
          <a:p>
            <a:r>
              <a:rPr lang="en-US" altLang="en-US" sz="2000" b="1">
                <a:solidFill>
                  <a:srgbClr val="000000"/>
                </a:solidFill>
              </a:rPr>
              <a:t>Medicaid uses a mix of (low) fee schedules and capitation</a:t>
            </a:r>
          </a:p>
          <a:p>
            <a:pPr lvl="1">
              <a:buFontTx/>
              <a:buChar char="•"/>
            </a:pPr>
            <a:endParaRPr lang="en-US" altLang="en-US" sz="1000" b="1"/>
          </a:p>
          <a:p>
            <a:r>
              <a:rPr lang="en-US" altLang="en-US" sz="2000" b="1">
                <a:solidFill>
                  <a:srgbClr val="000000"/>
                </a:solidFill>
              </a:rPr>
              <a:t>Private insurers use various methods—negotiating leverage critical</a:t>
            </a:r>
            <a:endParaRPr lang="en-US" altLang="en-US" sz="2000">
              <a:solidFill>
                <a:srgbClr val="000000"/>
              </a:solidFill>
            </a:endParaRPr>
          </a:p>
          <a:p>
            <a:pPr lvl="1">
              <a:buFontTx/>
              <a:buChar char="•"/>
            </a:pPr>
            <a:r>
              <a:rPr lang="en-US" altLang="en-US"/>
              <a:t>Per diems typical for hospital care</a:t>
            </a:r>
          </a:p>
          <a:p>
            <a:pPr lvl="1">
              <a:buFontTx/>
              <a:buChar char="•"/>
            </a:pPr>
            <a:r>
              <a:rPr lang="en-US" altLang="en-US"/>
              <a:t>Physicians typically paid percentage (+/- 100) of Medicare rates</a:t>
            </a:r>
          </a:p>
          <a:p>
            <a:pPr lvl="1">
              <a:buFontTx/>
              <a:buChar char="•"/>
            </a:pPr>
            <a:r>
              <a:rPr lang="en-US" altLang="en-US"/>
              <a:t>Pay for performance expanding, but slowly</a:t>
            </a:r>
          </a:p>
          <a:p>
            <a:pPr lvl="1">
              <a:buFontTx/>
              <a:buChar char="•"/>
            </a:pPr>
            <a:endParaRPr lang="en-US" altLang="en-US" sz="1000"/>
          </a:p>
          <a:p>
            <a:r>
              <a:rPr lang="en-US" altLang="en-US" sz="2000" b="1">
                <a:solidFill>
                  <a:srgbClr val="000000"/>
                </a:solidFill>
              </a:rPr>
              <a:t>Uninsured people typically liable for full charges (retail)</a:t>
            </a:r>
            <a:endParaRPr lang="en-US" altLang="en-US" sz="2000">
              <a:solidFill>
                <a:srgbClr val="000000"/>
              </a:solidFill>
            </a:endParaRPr>
          </a:p>
          <a:p>
            <a:pPr eaLnBrk="1" hangingPunct="1"/>
            <a:endParaRPr lang="en-US" altLang="en-US"/>
          </a:p>
          <a:p>
            <a:pPr eaLnBrk="1" hangingPunct="1"/>
            <a:endParaRPr lang="en-US" altLang="en-US"/>
          </a:p>
        </p:txBody>
      </p:sp>
    </p:spTree>
    <p:extLst>
      <p:ext uri="{BB962C8B-B14F-4D97-AF65-F5344CB8AC3E}">
        <p14:creationId xmlns:p14="http://schemas.microsoft.com/office/powerpoint/2010/main" val="9835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1271" indent="-28895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5580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1812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80443"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4276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0508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6740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2972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fld id="{B935913A-ACDC-4603-A502-7CA56446A715}" type="slidenum">
              <a:rPr lang="en-US" altLang="en-US" sz="1000">
                <a:ea typeface="MS PGothic" panose="020B0600070205080204" pitchFamily="34" charset="-128"/>
              </a:rPr>
              <a:pPr>
                <a:lnSpc>
                  <a:spcPct val="100000"/>
                </a:lnSpc>
                <a:spcBef>
                  <a:spcPct val="0"/>
                </a:spcBef>
              </a:pPr>
              <a:t>5</a:t>
            </a:fld>
            <a:endParaRPr lang="en-US" altLang="en-US" sz="1000">
              <a:ea typeface="MS PGothic" panose="020B0600070205080204" pitchFamily="34" charset="-128"/>
            </a:endParaRPr>
          </a:p>
        </p:txBody>
      </p:sp>
      <p:sp>
        <p:nvSpPr>
          <p:cNvPr id="19459" name="Rectangle 2"/>
          <p:cNvSpPr>
            <a:spLocks noGrp="1" noRot="1" noChangeAspect="1" noChangeArrowheads="1" noTextEdit="1"/>
          </p:cNvSpPr>
          <p:nvPr>
            <p:ph type="sldImg"/>
          </p:nvPr>
        </p:nvSpPr>
        <p:spPr>
          <a:xfrm>
            <a:off x="1187450" y="695325"/>
            <a:ext cx="4576763" cy="3486150"/>
          </a:xfrm>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(Premiums rate info: http://kff.org/private-insurance/press-release/visualizing-health-policy-recent-trends-in-employer-sponsored-health-insurance-premiums/)</a:t>
            </a:r>
          </a:p>
        </p:txBody>
      </p:sp>
    </p:spTree>
    <p:extLst>
      <p:ext uri="{BB962C8B-B14F-4D97-AF65-F5344CB8AC3E}">
        <p14:creationId xmlns:p14="http://schemas.microsoft.com/office/powerpoint/2010/main" val="1618723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1271" indent="-28895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5580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1812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80443"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4276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0508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6740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2972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fld id="{B935913A-ACDC-4603-A502-7CA56446A715}" type="slidenum">
              <a:rPr lang="en-US" altLang="en-US" sz="1000">
                <a:ea typeface="MS PGothic" panose="020B0600070205080204" pitchFamily="34" charset="-128"/>
              </a:rPr>
              <a:pPr>
                <a:lnSpc>
                  <a:spcPct val="100000"/>
                </a:lnSpc>
                <a:spcBef>
                  <a:spcPct val="0"/>
                </a:spcBef>
              </a:pPr>
              <a:t>6</a:t>
            </a:fld>
            <a:endParaRPr lang="en-US" altLang="en-US" sz="1000">
              <a:ea typeface="MS PGothic" panose="020B0600070205080204" pitchFamily="34" charset="-128"/>
            </a:endParaRPr>
          </a:p>
        </p:txBody>
      </p:sp>
      <p:sp>
        <p:nvSpPr>
          <p:cNvPr id="19459" name="Rectangle 2"/>
          <p:cNvSpPr>
            <a:spLocks noGrp="1" noRot="1" noChangeAspect="1" noChangeArrowheads="1" noTextEdit="1"/>
          </p:cNvSpPr>
          <p:nvPr>
            <p:ph type="sldImg"/>
          </p:nvPr>
        </p:nvSpPr>
        <p:spPr>
          <a:xfrm>
            <a:off x="1187450" y="695325"/>
            <a:ext cx="4576763" cy="3486150"/>
          </a:xfrm>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(Premiums rate info: http://kff.org/private-insurance/press-release/visualizing-health-policy-recent-trends-in-employer-sponsored-health-insurance-premiums/)</a:t>
            </a:r>
          </a:p>
        </p:txBody>
      </p:sp>
    </p:spTree>
    <p:extLst>
      <p:ext uri="{BB962C8B-B14F-4D97-AF65-F5344CB8AC3E}">
        <p14:creationId xmlns:p14="http://schemas.microsoft.com/office/powerpoint/2010/main" val="17090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1pPr>
            <a:lvl2pPr marL="751271" indent="-28895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2pPr>
            <a:lvl3pPr marL="115580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3pPr>
            <a:lvl4pPr marL="1618122"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4pPr>
            <a:lvl5pPr marL="2080443" indent="-231160" defTabSz="921431">
              <a:lnSpc>
                <a:spcPct val="95000"/>
              </a:lnSpc>
              <a:spcBef>
                <a:spcPct val="35000"/>
              </a:spcBef>
              <a:defRPr sz="1200">
                <a:solidFill>
                  <a:schemeClr val="tx1"/>
                </a:solidFill>
                <a:latin typeface="Arial" panose="020B0604020202020204" pitchFamily="34" charset="0"/>
                <a:cs typeface="Arial" panose="020B0604020202020204" pitchFamily="34" charset="0"/>
              </a:defRPr>
            </a:lvl5pPr>
            <a:lvl6pPr marL="254276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6pPr>
            <a:lvl7pPr marL="3005084"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7pPr>
            <a:lvl8pPr marL="346740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8pPr>
            <a:lvl9pPr marL="3929725" indent="-231160" defTabSz="921431" eaLnBrk="0" fontAlgn="base" hangingPunct="0">
              <a:lnSpc>
                <a:spcPct val="95000"/>
              </a:lnSpc>
              <a:spcBef>
                <a:spcPct val="35000"/>
              </a:spcBef>
              <a:spcAft>
                <a:spcPct val="0"/>
              </a:spcAft>
              <a:defRPr sz="1200">
                <a:solidFill>
                  <a:schemeClr val="tx1"/>
                </a:solidFill>
                <a:latin typeface="Arial" panose="020B0604020202020204" pitchFamily="34" charset="0"/>
                <a:cs typeface="Arial" panose="020B0604020202020204" pitchFamily="34" charset="0"/>
              </a:defRPr>
            </a:lvl9pPr>
          </a:lstStyle>
          <a:p>
            <a:pPr>
              <a:lnSpc>
                <a:spcPct val="100000"/>
              </a:lnSpc>
              <a:spcBef>
                <a:spcPct val="0"/>
              </a:spcBef>
            </a:pPr>
            <a:fld id="{B935913A-ACDC-4603-A502-7CA56446A715}" type="slidenum">
              <a:rPr lang="en-US" altLang="en-US" sz="1000">
                <a:ea typeface="MS PGothic" panose="020B0600070205080204" pitchFamily="34" charset="-128"/>
              </a:rPr>
              <a:pPr>
                <a:lnSpc>
                  <a:spcPct val="100000"/>
                </a:lnSpc>
                <a:spcBef>
                  <a:spcPct val="0"/>
                </a:spcBef>
              </a:pPr>
              <a:t>7</a:t>
            </a:fld>
            <a:endParaRPr lang="en-US" altLang="en-US" sz="1000">
              <a:ea typeface="MS PGothic" panose="020B0600070205080204" pitchFamily="34" charset="-128"/>
            </a:endParaRPr>
          </a:p>
        </p:txBody>
      </p:sp>
      <p:sp>
        <p:nvSpPr>
          <p:cNvPr id="19459" name="Rectangle 2"/>
          <p:cNvSpPr>
            <a:spLocks noGrp="1" noRot="1" noChangeAspect="1" noChangeArrowheads="1" noTextEdit="1"/>
          </p:cNvSpPr>
          <p:nvPr>
            <p:ph type="sldImg"/>
          </p:nvPr>
        </p:nvSpPr>
        <p:spPr>
          <a:xfrm>
            <a:off x="1187450" y="695325"/>
            <a:ext cx="4576763" cy="3486150"/>
          </a:xfrm>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(Premiums rate info: http://kff.org/private-insurance/press-release/visualizing-health-policy-recent-trends-in-employer-sponsored-health-insurance-premiums/)</a:t>
            </a:r>
          </a:p>
        </p:txBody>
      </p:sp>
    </p:spTree>
    <p:extLst>
      <p:ext uri="{BB962C8B-B14F-4D97-AF65-F5344CB8AC3E}">
        <p14:creationId xmlns:p14="http://schemas.microsoft.com/office/powerpoint/2010/main" val="1772496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[MURRAY]</a:t>
            </a:r>
            <a:endParaRPr lang="en-US" sz="1200" dirty="0">
              <a:solidFill>
                <a:srgbClr val="FF0000"/>
              </a:solidFill>
            </a:endParaRPr>
          </a:p>
          <a:p>
            <a:endParaRPr lang="en-US" sz="1200" b="1" u="sng" dirty="0"/>
          </a:p>
          <a:p>
            <a:r>
              <a:rPr lang="en-US" sz="1200" b="1" u="sng" dirty="0"/>
              <a:t>Main point(s):</a:t>
            </a:r>
          </a:p>
          <a:p>
            <a:pPr marL="278519" indent="-278519" defTabSz="471077">
              <a:buFont typeface="Arial" panose="020B0604020202020204" pitchFamily="34" charset="0"/>
              <a:buChar char="•"/>
              <a:defRPr/>
            </a:pPr>
            <a:r>
              <a:rPr lang="en-US" sz="1200" dirty="0"/>
              <a:t> The ACA has reconfigured the health care landscape in which Kaiser Permanente operates. I’m fond of saying that every single page of the ACA affected us and this will continue as the law evolves and as stakeholders adapt.</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The scope of the changes challenged us in a number of ways. Not only were we pushed to adapt our products and capacity to a new reality, we had to do so in an environment where our regulators were figuring things out at the same time we were.</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 These challenges are very real, but we can’t lose sight of the opportunities.  500k people joined KP in 2014!  And the market reforms that allow us to compete on quality and price are something we’ve sought for a long time</a:t>
            </a:r>
          </a:p>
          <a:p>
            <a:pPr defTabSz="471077">
              <a:defRPr/>
            </a:pPr>
            <a:r>
              <a:rPr lang="en-US" sz="1200" dirty="0"/>
              <a:t> </a:t>
            </a:r>
          </a:p>
        </p:txBody>
      </p:sp>
      <p:sp>
        <p:nvSpPr>
          <p:cNvPr id="4" name="Slide Number Placeholder 3"/>
          <p:cNvSpPr>
            <a:spLocks noGrp="1"/>
          </p:cNvSpPr>
          <p:nvPr>
            <p:ph type="sldNum" sz="quarter" idx="10"/>
          </p:nvPr>
        </p:nvSpPr>
        <p:spPr/>
        <p:txBody>
          <a:bodyPr/>
          <a:lstStyle/>
          <a:p>
            <a:fld id="{1F5A21F5-97F3-D740-B9E7-4777B25C77BC}" type="slidenum">
              <a:rPr lang="en-US" smtClean="0"/>
              <a:t>9</a:t>
            </a:fld>
            <a:endParaRPr lang="en-US"/>
          </a:p>
        </p:txBody>
      </p:sp>
    </p:spTree>
    <p:extLst>
      <p:ext uri="{BB962C8B-B14F-4D97-AF65-F5344CB8AC3E}">
        <p14:creationId xmlns:p14="http://schemas.microsoft.com/office/powerpoint/2010/main" val="151056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FF0000"/>
                </a:solidFill>
              </a:rPr>
              <a:t>[MURRAY]</a:t>
            </a:r>
            <a:endParaRPr lang="en-US" sz="1200" dirty="0">
              <a:solidFill>
                <a:srgbClr val="FF0000"/>
              </a:solidFill>
            </a:endParaRPr>
          </a:p>
          <a:p>
            <a:endParaRPr lang="en-US" sz="1200" b="1" u="sng" dirty="0"/>
          </a:p>
          <a:p>
            <a:r>
              <a:rPr lang="en-US" sz="1200" b="1" u="sng" dirty="0"/>
              <a:t>Main point(s):</a:t>
            </a:r>
          </a:p>
          <a:p>
            <a:pPr marL="278519" indent="-278519" defTabSz="471077">
              <a:buFont typeface="Arial" panose="020B0604020202020204" pitchFamily="34" charset="0"/>
              <a:buChar char="•"/>
              <a:defRPr/>
            </a:pPr>
            <a:r>
              <a:rPr lang="en-US" sz="1200" dirty="0"/>
              <a:t> The ACA has reconfigured the health care landscape in which Kaiser Permanente operates. I’m fond of saying that every single page of the ACA affected us and this will continue as the law evolves and as stakeholders adapt.</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The scope of the changes challenged us in a number of ways. Not only were we pushed to adapt our products and capacity to a new reality, we had to do so in an environment where our regulators were figuring things out at the same time we were.</a:t>
            </a:r>
          </a:p>
          <a:p>
            <a:pPr marL="278519" indent="-278519" defTabSz="471077">
              <a:buFont typeface="Arial" panose="020B0604020202020204" pitchFamily="34" charset="0"/>
              <a:buChar char="•"/>
              <a:defRPr/>
            </a:pPr>
            <a:endParaRPr lang="en-US" sz="1200" dirty="0"/>
          </a:p>
          <a:p>
            <a:pPr marL="278519" indent="-278519" defTabSz="471077">
              <a:buFont typeface="Arial" panose="020B0604020202020204" pitchFamily="34" charset="0"/>
              <a:buChar char="•"/>
              <a:defRPr/>
            </a:pPr>
            <a:r>
              <a:rPr lang="en-US" sz="1200" dirty="0"/>
              <a:t> These challenges are very real, but we can’t lose sight of the opportunities.  500k people joined KP in 2014!  And the market reforms that allow us to compete on quality and price are something we’ve sought for a long time</a:t>
            </a:r>
          </a:p>
          <a:p>
            <a:pPr defTabSz="471077">
              <a:defRPr/>
            </a:pPr>
            <a:r>
              <a:rPr lang="en-US" sz="1200" dirty="0"/>
              <a:t> </a:t>
            </a:r>
          </a:p>
        </p:txBody>
      </p:sp>
      <p:sp>
        <p:nvSpPr>
          <p:cNvPr id="4" name="Slide Number Placeholder 3"/>
          <p:cNvSpPr>
            <a:spLocks noGrp="1"/>
          </p:cNvSpPr>
          <p:nvPr>
            <p:ph type="sldNum" sz="quarter" idx="10"/>
          </p:nvPr>
        </p:nvSpPr>
        <p:spPr/>
        <p:txBody>
          <a:bodyPr/>
          <a:lstStyle/>
          <a:p>
            <a:fld id="{1F5A21F5-97F3-D740-B9E7-4777B25C77BC}" type="slidenum">
              <a:rPr lang="en-US" smtClean="0"/>
              <a:t>11</a:t>
            </a:fld>
            <a:endParaRPr lang="en-US"/>
          </a:p>
        </p:txBody>
      </p:sp>
    </p:spTree>
    <p:extLst>
      <p:ext uri="{BB962C8B-B14F-4D97-AF65-F5344CB8AC3E}">
        <p14:creationId xmlns:p14="http://schemas.microsoft.com/office/powerpoint/2010/main" val="1420151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 y="2045804"/>
            <a:ext cx="9127490" cy="1568027"/>
          </a:xfrm>
        </p:spPr>
        <p:txBody>
          <a:bodyPr>
            <a:normAutofit/>
          </a:bodyPr>
          <a:lstStyle>
            <a:lvl1pPr>
              <a:defRPr sz="2500"/>
            </a:lvl1pPr>
          </a:lstStyle>
          <a:p>
            <a:r>
              <a:rPr lang="en-US"/>
              <a:t>Click to edit Master title style</a:t>
            </a:r>
          </a:p>
        </p:txBody>
      </p:sp>
      <p:sp>
        <p:nvSpPr>
          <p:cNvPr id="3" name="Subtitle 2"/>
          <p:cNvSpPr>
            <a:spLocks noGrp="1"/>
          </p:cNvSpPr>
          <p:nvPr>
            <p:ph type="subTitle" idx="1"/>
          </p:nvPr>
        </p:nvSpPr>
        <p:spPr>
          <a:xfrm>
            <a:off x="171450" y="3823804"/>
            <a:ext cx="9127490" cy="1869440"/>
          </a:xfrm>
        </p:spPr>
        <p:txBody>
          <a:bodyPr/>
          <a:lstStyle>
            <a:lvl1pPr marL="0" indent="0" algn="l">
              <a:buNone/>
              <a:defRPr>
                <a:solidFill>
                  <a:schemeClr val="tx1"/>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dirty="0"/>
              <a:t>Click to edit Master subtitle style</a:t>
            </a:r>
          </a:p>
        </p:txBody>
      </p:sp>
      <p:cxnSp>
        <p:nvCxnSpPr>
          <p:cNvPr id="7" name="Straight Connector 6"/>
          <p:cNvCxnSpPr/>
          <p:nvPr userDrawn="1"/>
        </p:nvCxnSpPr>
        <p:spPr>
          <a:xfrm>
            <a:off x="260033" y="3708657"/>
            <a:ext cx="9038907" cy="0"/>
          </a:xfrm>
          <a:prstGeom prst="line">
            <a:avLst/>
          </a:prstGeom>
          <a:ln w="19050" cap="rnd">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659272"/>
            <a:ext cx="9601200" cy="5057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8" name="Slide Number Placeholder 5"/>
          <p:cNvSpPr>
            <a:spLocks noGrp="1"/>
          </p:cNvSpPr>
          <p:nvPr>
            <p:ph type="sldNum" sz="quarter" idx="4"/>
          </p:nvPr>
        </p:nvSpPr>
        <p:spPr>
          <a:xfrm>
            <a:off x="80507" y="6964091"/>
            <a:ext cx="2240280" cy="389467"/>
          </a:xfrm>
          <a:prstGeom prst="rect">
            <a:avLst/>
          </a:prstGeom>
        </p:spPr>
        <p:txBody>
          <a:bodyPr vert="horz" lIns="96661" tIns="48331" rIns="96661" bIns="48331" rtlCol="0" anchor="ctr"/>
          <a:lstStyle>
            <a:lvl1pPr algn="l">
              <a:defRPr sz="800">
                <a:solidFill>
                  <a:schemeClr val="tx1">
                    <a:tint val="75000"/>
                  </a:schemeClr>
                </a:solidFill>
                <a:latin typeface="Arial"/>
                <a:cs typeface="Arial"/>
              </a:defRPr>
            </a:lvl1pPr>
          </a:lstStyle>
          <a:p>
            <a:fld id="{DA1CCDC3-7CDF-DA4B-ACD9-2247AEF3899A}" type="slidenum">
              <a:rPr lang="en-US" smtClean="0"/>
              <a:pPr/>
              <a:t>‹#›</a:t>
            </a:fld>
            <a:endParaRPr lang="en-US" dirty="0"/>
          </a:p>
        </p:txBody>
      </p:sp>
    </p:spTree>
    <p:extLst>
      <p:ext uri="{BB962C8B-B14F-4D97-AF65-F5344CB8AC3E}">
        <p14:creationId xmlns:p14="http://schemas.microsoft.com/office/powerpoint/2010/main" val="161316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0060" y="1637454"/>
            <a:ext cx="4242197" cy="682413"/>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a:t>Click to edit Master text styles</a:t>
            </a:r>
          </a:p>
        </p:txBody>
      </p:sp>
      <p:sp>
        <p:nvSpPr>
          <p:cNvPr id="4" name="Content Placeholder 3"/>
          <p:cNvSpPr>
            <a:spLocks noGrp="1"/>
          </p:cNvSpPr>
          <p:nvPr>
            <p:ph sz="half" idx="2"/>
          </p:nvPr>
        </p:nvSpPr>
        <p:spPr>
          <a:xfrm>
            <a:off x="480060" y="2319867"/>
            <a:ext cx="4242197"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7277" y="1637454"/>
            <a:ext cx="4243864" cy="682413"/>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4877277" y="2319867"/>
            <a:ext cx="4243864" cy="4214707"/>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DA1CCDC3-7CDF-DA4B-ACD9-2247AEF3899A}" type="slidenum">
              <a:rPr lang="en-US" smtClean="0"/>
              <a:t>‹#›</a:t>
            </a:fld>
            <a:endParaRPr lang="en-US"/>
          </a:p>
        </p:txBody>
      </p:sp>
    </p:spTree>
    <p:extLst>
      <p:ext uri="{BB962C8B-B14F-4D97-AF65-F5344CB8AC3E}">
        <p14:creationId xmlns:p14="http://schemas.microsoft.com/office/powerpoint/2010/main" val="294224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A1CCDC3-7CDF-DA4B-ACD9-2247AEF3899A}" type="slidenum">
              <a:rPr lang="en-US" smtClean="0"/>
              <a:t>‹#›</a:t>
            </a:fld>
            <a:endParaRPr lang="en-US"/>
          </a:p>
        </p:txBody>
      </p:sp>
    </p:spTree>
    <p:extLst>
      <p:ext uri="{BB962C8B-B14F-4D97-AF65-F5344CB8AC3E}">
        <p14:creationId xmlns:p14="http://schemas.microsoft.com/office/powerpoint/2010/main" val="3284779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A1CCDC3-7CDF-DA4B-ACD9-2247AEF3899A}" type="slidenum">
              <a:rPr lang="en-US" smtClean="0"/>
              <a:t>‹#›</a:t>
            </a:fld>
            <a:endParaRPr lang="en-US"/>
          </a:p>
        </p:txBody>
      </p:sp>
    </p:spTree>
    <p:extLst>
      <p:ext uri="{BB962C8B-B14F-4D97-AF65-F5344CB8AC3E}">
        <p14:creationId xmlns:p14="http://schemas.microsoft.com/office/powerpoint/2010/main" val="3075096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0" y="291253"/>
            <a:ext cx="3158729" cy="1239520"/>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3753802" y="291254"/>
            <a:ext cx="5367338" cy="6243321"/>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0060" y="1530774"/>
            <a:ext cx="3158729" cy="5003801"/>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A1CCDC3-7CDF-DA4B-ACD9-2247AEF3899A}" type="slidenum">
              <a:rPr lang="en-US" smtClean="0"/>
              <a:t>‹#›</a:t>
            </a:fld>
            <a:endParaRPr lang="en-US"/>
          </a:p>
        </p:txBody>
      </p:sp>
    </p:spTree>
    <p:extLst>
      <p:ext uri="{BB962C8B-B14F-4D97-AF65-F5344CB8AC3E}">
        <p14:creationId xmlns:p14="http://schemas.microsoft.com/office/powerpoint/2010/main" val="596214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120640"/>
            <a:ext cx="5760720" cy="604521"/>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1881902" y="653627"/>
            <a:ext cx="5760720" cy="43891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a:p>
        </p:txBody>
      </p:sp>
      <p:sp>
        <p:nvSpPr>
          <p:cNvPr id="4" name="Text Placeholder 3"/>
          <p:cNvSpPr>
            <a:spLocks noGrp="1"/>
          </p:cNvSpPr>
          <p:nvPr>
            <p:ph type="body" sz="half" idx="2"/>
          </p:nvPr>
        </p:nvSpPr>
        <p:spPr>
          <a:xfrm>
            <a:off x="1881902" y="5725161"/>
            <a:ext cx="5760720" cy="85851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A1CCDC3-7CDF-DA4B-ACD9-2247AEF3899A}" type="slidenum">
              <a:rPr lang="en-US" smtClean="0"/>
              <a:t>‹#›</a:t>
            </a:fld>
            <a:endParaRPr lang="en-US"/>
          </a:p>
        </p:txBody>
      </p:sp>
    </p:spTree>
    <p:extLst>
      <p:ext uri="{BB962C8B-B14F-4D97-AF65-F5344CB8AC3E}">
        <p14:creationId xmlns:p14="http://schemas.microsoft.com/office/powerpoint/2010/main" val="645901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A1CCDC3-7CDF-DA4B-ACD9-2247AEF3899A}" type="slidenum">
              <a:rPr lang="en-US" smtClean="0"/>
              <a:t>‹#›</a:t>
            </a:fld>
            <a:endParaRPr lang="en-US"/>
          </a:p>
        </p:txBody>
      </p:sp>
    </p:spTree>
    <p:extLst>
      <p:ext uri="{BB962C8B-B14F-4D97-AF65-F5344CB8AC3E}">
        <p14:creationId xmlns:p14="http://schemas.microsoft.com/office/powerpoint/2010/main" val="516104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0870" y="292948"/>
            <a:ext cx="216027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80060" y="292948"/>
            <a:ext cx="632079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A1CCDC3-7CDF-DA4B-ACD9-2247AEF3899A}" type="slidenum">
              <a:rPr lang="en-US" smtClean="0"/>
              <a:t>‹#›</a:t>
            </a:fld>
            <a:endParaRPr lang="en-US"/>
          </a:p>
        </p:txBody>
      </p:sp>
    </p:spTree>
    <p:extLst>
      <p:ext uri="{BB962C8B-B14F-4D97-AF65-F5344CB8AC3E}">
        <p14:creationId xmlns:p14="http://schemas.microsoft.com/office/powerpoint/2010/main" val="803586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01844FE-F44A-4E69-8CCF-EC7B7D856B26}" type="slidenum">
              <a:rPr lang="en-US" altLang="en-US"/>
              <a:pPr>
                <a:defRPr/>
              </a:pPr>
              <a:t>‹#›</a:t>
            </a:fld>
            <a:endParaRPr lang="en-US" altLang="en-US" dirty="0"/>
          </a:p>
        </p:txBody>
      </p:sp>
      <p:sp>
        <p:nvSpPr>
          <p:cNvPr id="5" name="Rectangle 50"/>
          <p:cNvSpPr>
            <a:spLocks noGrp="1" noChangeArrowheads="1"/>
          </p:cNvSpPr>
          <p:nvPr>
            <p:ph type="ftr" sz="quarter" idx="11"/>
          </p:nvPr>
        </p:nvSpPr>
        <p:spPr>
          <a:xfrm>
            <a:off x="1500188" y="6908800"/>
            <a:ext cx="4690586" cy="243840"/>
          </a:xfrm>
          <a:prstGeom prst="rect">
            <a:avLst/>
          </a:prstGeom>
          <a:ln/>
        </p:spPr>
        <p:txBody>
          <a:bodyPr/>
          <a:lstStyle>
            <a:lvl1pPr>
              <a:defRPr/>
            </a:lvl1pPr>
          </a:lstStyle>
          <a:p>
            <a:pPr>
              <a:defRPr/>
            </a:pPr>
            <a:r>
              <a:rPr lang="en-US"/>
              <a:t>|     © 2011 Kaiser Foundation Health Plan, Inc. For internal use only.</a:t>
            </a:r>
          </a:p>
        </p:txBody>
      </p:sp>
      <p:sp>
        <p:nvSpPr>
          <p:cNvPr id="6" name="Rectangle 51"/>
          <p:cNvSpPr>
            <a:spLocks noGrp="1" noChangeArrowheads="1"/>
          </p:cNvSpPr>
          <p:nvPr>
            <p:ph type="dt" sz="half" idx="12"/>
          </p:nvPr>
        </p:nvSpPr>
        <p:spPr>
          <a:xfrm>
            <a:off x="480060" y="6908800"/>
            <a:ext cx="1340168" cy="243840"/>
          </a:xfrm>
          <a:prstGeom prst="rect">
            <a:avLst/>
          </a:prstGeom>
          <a:ln/>
        </p:spPr>
        <p:txBody>
          <a:bodyPr/>
          <a:lstStyle>
            <a:lvl1pPr>
              <a:defRPr/>
            </a:lvl1pPr>
          </a:lstStyle>
          <a:p>
            <a:pPr>
              <a:defRPr/>
            </a:pPr>
            <a:fld id="{051D8E6F-CD0A-46FE-9161-3C03F33DA65E}" type="datetime4">
              <a:rPr lang="en-US"/>
              <a:pPr>
                <a:defRPr/>
              </a:pPr>
              <a:t>October 16, 2017</a:t>
            </a:fld>
            <a:endParaRPr lang="en-US" dirty="0"/>
          </a:p>
        </p:txBody>
      </p:sp>
    </p:spTree>
    <p:extLst>
      <p:ext uri="{BB962C8B-B14F-4D97-AF65-F5344CB8AC3E}">
        <p14:creationId xmlns:p14="http://schemas.microsoft.com/office/powerpoint/2010/main" val="3851966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3253717"/>
            <a:ext cx="8161020" cy="586764"/>
          </a:xfrm>
        </p:spPr>
        <p:txBody>
          <a:bodyPr/>
          <a:lstStyle/>
          <a:p>
            <a:r>
              <a:rPr lang="en-US"/>
              <a:t>Click to edit Master title style</a:t>
            </a:r>
          </a:p>
        </p:txBody>
      </p:sp>
      <p:sp>
        <p:nvSpPr>
          <p:cNvPr id="3" name="Subtitle 2"/>
          <p:cNvSpPr>
            <a:spLocks noGrp="1"/>
          </p:cNvSpPr>
          <p:nvPr>
            <p:ph type="subTitle" idx="1"/>
          </p:nvPr>
        </p:nvSpPr>
        <p:spPr>
          <a:xfrm>
            <a:off x="1440180" y="4145280"/>
            <a:ext cx="6720840" cy="341632"/>
          </a:xfrm>
        </p:spPr>
        <p:txBody>
          <a:bodyPr/>
          <a:lstStyle>
            <a:lvl1pPr marL="0" indent="0" algn="ctr">
              <a:buNone/>
              <a:defRPr/>
            </a:lvl1pPr>
            <a:lvl2pPr marL="480060" indent="0" algn="ctr">
              <a:buNone/>
              <a:defRPr/>
            </a:lvl2pPr>
            <a:lvl3pPr marL="960120" indent="0" algn="ctr">
              <a:buNone/>
              <a:defRPr/>
            </a:lvl3pPr>
            <a:lvl4pPr marL="1440180" indent="0" algn="ctr">
              <a:buNone/>
              <a:defRPr/>
            </a:lvl4pPr>
            <a:lvl5pPr marL="1920240" indent="0" algn="ctr">
              <a:buNone/>
              <a:defRPr/>
            </a:lvl5pPr>
            <a:lvl6pPr marL="2400300" indent="0" algn="ctr">
              <a:buNone/>
              <a:defRPr/>
            </a:lvl6pPr>
            <a:lvl7pPr marL="2880360" indent="0" algn="ctr">
              <a:buNone/>
              <a:defRPr/>
            </a:lvl7pPr>
            <a:lvl8pPr marL="3360420" indent="0" algn="ctr">
              <a:buNone/>
              <a:defRPr/>
            </a:lvl8pPr>
            <a:lvl9pPr marL="3840480" indent="0" algn="ctr">
              <a:buNone/>
              <a:defRPr/>
            </a:lvl9pPr>
          </a:lstStyle>
          <a:p>
            <a:r>
              <a:rPr lang="en-US"/>
              <a:t>Click to edit Master subtitle style</a:t>
            </a:r>
          </a:p>
        </p:txBody>
      </p:sp>
    </p:spTree>
    <p:extLst>
      <p:ext uri="{BB962C8B-B14F-4D97-AF65-F5344CB8AC3E}">
        <p14:creationId xmlns:p14="http://schemas.microsoft.com/office/powerpoint/2010/main" val="223700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784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247" y="1"/>
            <a:ext cx="9351938" cy="948267"/>
          </a:xfrm>
        </p:spPr>
        <p:txBody>
          <a:bodyPr/>
          <a:lstStyle/>
          <a:p>
            <a:r>
              <a:rPr lang="en-US" dirty="0"/>
              <a:t>Click to edit Master title style</a:t>
            </a:r>
          </a:p>
        </p:txBody>
      </p:sp>
      <p:sp>
        <p:nvSpPr>
          <p:cNvPr id="3" name="Content Placeholder 2"/>
          <p:cNvSpPr>
            <a:spLocks noGrp="1"/>
          </p:cNvSpPr>
          <p:nvPr>
            <p:ph idx="1"/>
          </p:nvPr>
        </p:nvSpPr>
        <p:spPr>
          <a:xfrm>
            <a:off x="129247" y="1075399"/>
            <a:ext cx="9351938" cy="5643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A1CCDC3-7CDF-DA4B-ACD9-2247AEF3899A}" type="slidenum">
              <a:rPr lang="en-US" smtClean="0"/>
              <a:t>‹#›</a:t>
            </a:fld>
            <a:endParaRPr lang="en-US"/>
          </a:p>
        </p:txBody>
      </p:sp>
      <p:sp>
        <p:nvSpPr>
          <p:cNvPr id="5" name="Content Placeholder 4"/>
          <p:cNvSpPr>
            <a:spLocks noGrp="1"/>
          </p:cNvSpPr>
          <p:nvPr>
            <p:ph sz="quarter" idx="13"/>
          </p:nvPr>
        </p:nvSpPr>
        <p:spPr>
          <a:xfrm>
            <a:off x="3543301" y="6824918"/>
            <a:ext cx="2828924" cy="9144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927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429" y="4700694"/>
            <a:ext cx="8161020" cy="1255728"/>
          </a:xfrm>
        </p:spPr>
        <p:txBody>
          <a:bodyPr anchor="t"/>
          <a:lstStyle>
            <a:lvl1pPr algn="l">
              <a:defRPr sz="4200" b="1" cap="all"/>
            </a:lvl1pPr>
          </a:lstStyle>
          <a:p>
            <a:r>
              <a:rPr lang="en-US"/>
              <a:t>Click to edit Master title style</a:t>
            </a:r>
          </a:p>
        </p:txBody>
      </p:sp>
      <p:sp>
        <p:nvSpPr>
          <p:cNvPr id="3" name="Text Placeholder 2"/>
          <p:cNvSpPr>
            <a:spLocks noGrp="1"/>
          </p:cNvSpPr>
          <p:nvPr>
            <p:ph type="body" idx="1"/>
          </p:nvPr>
        </p:nvSpPr>
        <p:spPr>
          <a:xfrm>
            <a:off x="758429" y="4317512"/>
            <a:ext cx="8161020" cy="383182"/>
          </a:xfrm>
        </p:spPr>
        <p:txBody>
          <a:bodyPr anchor="b"/>
          <a:lstStyle>
            <a:lvl1pPr marL="0" indent="0">
              <a:buNone/>
              <a:defRPr sz="2100"/>
            </a:lvl1pPr>
            <a:lvl2pPr marL="480060" indent="0">
              <a:buNone/>
              <a:defRPr sz="1890"/>
            </a:lvl2pPr>
            <a:lvl3pPr marL="960120" indent="0">
              <a:buNone/>
              <a:defRPr sz="1680"/>
            </a:lvl3pPr>
            <a:lvl4pPr marL="1440180" indent="0">
              <a:buNone/>
              <a:defRPr sz="1470"/>
            </a:lvl4pPr>
            <a:lvl5pPr marL="1920240" indent="0">
              <a:buNone/>
              <a:defRPr sz="1470"/>
            </a:lvl5pPr>
            <a:lvl6pPr marL="2400300" indent="0">
              <a:buNone/>
              <a:defRPr sz="1470"/>
            </a:lvl6pPr>
            <a:lvl7pPr marL="2880360" indent="0">
              <a:buNone/>
              <a:defRPr sz="1470"/>
            </a:lvl7pPr>
            <a:lvl8pPr marL="3360420" indent="0">
              <a:buNone/>
              <a:defRPr sz="1470"/>
            </a:lvl8pPr>
            <a:lvl9pPr marL="3840480" indent="0">
              <a:buNone/>
              <a:defRPr sz="1470"/>
            </a:lvl9pPr>
          </a:lstStyle>
          <a:p>
            <a:pPr lvl="0"/>
            <a:r>
              <a:rPr lang="en-US"/>
              <a:t>Click to edit Master text styles</a:t>
            </a:r>
          </a:p>
        </p:txBody>
      </p:sp>
    </p:spTree>
    <p:extLst>
      <p:ext uri="{BB962C8B-B14F-4D97-AF65-F5344CB8AC3E}">
        <p14:creationId xmlns:p14="http://schemas.microsoft.com/office/powerpoint/2010/main" val="3542358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8394" y="5933441"/>
            <a:ext cx="3880485" cy="2069990"/>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18899" y="5933441"/>
            <a:ext cx="3880485" cy="2069990"/>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569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0060" y="925383"/>
            <a:ext cx="8641080" cy="58676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80060" y="1878528"/>
            <a:ext cx="4242197" cy="44133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4" name="Content Placeholder 3"/>
          <p:cNvSpPr>
            <a:spLocks noGrp="1"/>
          </p:cNvSpPr>
          <p:nvPr>
            <p:ph sz="half" idx="2"/>
          </p:nvPr>
        </p:nvSpPr>
        <p:spPr>
          <a:xfrm>
            <a:off x="480060" y="2319867"/>
            <a:ext cx="4242197" cy="1459310"/>
          </a:xfrm>
        </p:spPr>
        <p:txBody>
          <a:bodyPr/>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7277" y="1878528"/>
            <a:ext cx="4243864" cy="44133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a:t>Click to edit Master text styles</a:t>
            </a:r>
          </a:p>
        </p:txBody>
      </p:sp>
      <p:sp>
        <p:nvSpPr>
          <p:cNvPr id="6" name="Content Placeholder 5"/>
          <p:cNvSpPr>
            <a:spLocks noGrp="1"/>
          </p:cNvSpPr>
          <p:nvPr>
            <p:ph sz="quarter" idx="4"/>
          </p:nvPr>
        </p:nvSpPr>
        <p:spPr>
          <a:xfrm>
            <a:off x="4877277" y="2319867"/>
            <a:ext cx="4243864" cy="1459310"/>
          </a:xfrm>
        </p:spPr>
        <p:txBody>
          <a:bodyPr/>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1034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95123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154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060" y="856742"/>
            <a:ext cx="3158729" cy="674031"/>
          </a:xfrm>
        </p:spPr>
        <p:txBody>
          <a:bodyPr/>
          <a:lstStyle>
            <a:lvl1pPr algn="l">
              <a:defRPr sz="2100" b="1"/>
            </a:lvl1pPr>
          </a:lstStyle>
          <a:p>
            <a:r>
              <a:rPr lang="en-US"/>
              <a:t>Click to edit Master title style</a:t>
            </a:r>
          </a:p>
        </p:txBody>
      </p:sp>
      <p:sp>
        <p:nvSpPr>
          <p:cNvPr id="3" name="Content Placeholder 2"/>
          <p:cNvSpPr>
            <a:spLocks noGrp="1"/>
          </p:cNvSpPr>
          <p:nvPr>
            <p:ph idx="1"/>
          </p:nvPr>
        </p:nvSpPr>
        <p:spPr>
          <a:xfrm>
            <a:off x="3753802" y="291254"/>
            <a:ext cx="5367338" cy="1895584"/>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0060" y="1530774"/>
            <a:ext cx="3158729" cy="295915"/>
          </a:xfrm>
        </p:spPr>
        <p:txBody>
          <a:bodyPr/>
          <a:lstStyle>
            <a:lvl1pPr marL="0" indent="0">
              <a:buNone/>
              <a:defRPr sz="147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a:t>Click to edit Master text styles</a:t>
            </a:r>
          </a:p>
        </p:txBody>
      </p:sp>
    </p:spTree>
    <p:extLst>
      <p:ext uri="{BB962C8B-B14F-4D97-AF65-F5344CB8AC3E}">
        <p14:creationId xmlns:p14="http://schemas.microsoft.com/office/powerpoint/2010/main" val="1434925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902" y="5341979"/>
            <a:ext cx="5760720" cy="383182"/>
          </a:xfrm>
        </p:spPr>
        <p:txBody>
          <a:bodyPr/>
          <a:lstStyle>
            <a:lvl1pPr algn="l">
              <a:defRPr sz="2100" b="1"/>
            </a:lvl1pPr>
          </a:lstStyle>
          <a:p>
            <a:r>
              <a:rPr lang="en-US"/>
              <a:t>Click to edit Master title style</a:t>
            </a:r>
          </a:p>
        </p:txBody>
      </p:sp>
      <p:sp>
        <p:nvSpPr>
          <p:cNvPr id="3" name="Picture Placeholder 2"/>
          <p:cNvSpPr>
            <a:spLocks noGrp="1"/>
          </p:cNvSpPr>
          <p:nvPr>
            <p:ph type="pic" idx="1"/>
          </p:nvPr>
        </p:nvSpPr>
        <p:spPr>
          <a:xfrm>
            <a:off x="1881902" y="653627"/>
            <a:ext cx="5760720" cy="557717"/>
          </a:xfrm>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pPr lvl="0"/>
            <a:endParaRPr lang="en-US" noProof="0" dirty="0"/>
          </a:p>
        </p:txBody>
      </p:sp>
      <p:sp>
        <p:nvSpPr>
          <p:cNvPr id="4" name="Text Placeholder 3"/>
          <p:cNvSpPr>
            <a:spLocks noGrp="1"/>
          </p:cNvSpPr>
          <p:nvPr>
            <p:ph type="body" sz="half" idx="2"/>
          </p:nvPr>
        </p:nvSpPr>
        <p:spPr>
          <a:xfrm>
            <a:off x="1881902" y="5725161"/>
            <a:ext cx="5760720" cy="295915"/>
          </a:xfrm>
        </p:spPr>
        <p:txBody>
          <a:bodyPr/>
          <a:lstStyle>
            <a:lvl1pPr marL="0" indent="0">
              <a:buNone/>
              <a:defRPr sz="147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en-US"/>
              <a:t>Click to edit Master text styles</a:t>
            </a:r>
          </a:p>
        </p:txBody>
      </p:sp>
    </p:spTree>
    <p:extLst>
      <p:ext uri="{BB962C8B-B14F-4D97-AF65-F5344CB8AC3E}">
        <p14:creationId xmlns:p14="http://schemas.microsoft.com/office/powerpoint/2010/main" val="2460627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61448" y="5933441"/>
            <a:ext cx="8660832" cy="13388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7903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136" y="5242561"/>
            <a:ext cx="1667957" cy="21098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36367" y="5242561"/>
            <a:ext cx="4422749" cy="21098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851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3901440"/>
            <a:ext cx="9601200" cy="2004907"/>
          </a:xfrm>
          <a:prstGeom prst="rect">
            <a:avLst/>
          </a:prstGeom>
          <a:solidFill>
            <a:schemeClr val="bg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2" name="Title 1"/>
          <p:cNvSpPr>
            <a:spLocks noGrp="1"/>
          </p:cNvSpPr>
          <p:nvPr>
            <p:ph type="title"/>
          </p:nvPr>
        </p:nvSpPr>
        <p:spPr>
          <a:xfrm>
            <a:off x="1308099" y="4158827"/>
            <a:ext cx="7916149" cy="1452880"/>
          </a:xfrm>
        </p:spPr>
        <p:txBody>
          <a:bodyPr anchor="t">
            <a:normAutofit/>
          </a:bodyPr>
          <a:lstStyle>
            <a:lvl1pPr algn="l">
              <a:defRPr sz="3200" b="0" cap="none">
                <a:solidFill>
                  <a:schemeClr val="accent4"/>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A1CCDC3-7CDF-DA4B-ACD9-2247AEF3899A}" type="slidenum">
              <a:rPr lang="en-US" smtClean="0"/>
              <a:t>‹#›</a:t>
            </a:fld>
            <a:endParaRPr lang="en-US"/>
          </a:p>
        </p:txBody>
      </p:sp>
      <p:sp>
        <p:nvSpPr>
          <p:cNvPr id="8" name="Rectangle 7"/>
          <p:cNvSpPr/>
          <p:nvPr userDrawn="1"/>
        </p:nvSpPr>
        <p:spPr>
          <a:xfrm>
            <a:off x="0" y="0"/>
            <a:ext cx="9601200" cy="20049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Tree>
    <p:extLst>
      <p:ext uri="{BB962C8B-B14F-4D97-AF65-F5344CB8AC3E}">
        <p14:creationId xmlns:p14="http://schemas.microsoft.com/office/powerpoint/2010/main" val="309538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p:cNvSpPr/>
          <p:nvPr userDrawn="1"/>
        </p:nvSpPr>
        <p:spPr>
          <a:xfrm>
            <a:off x="0" y="3901440"/>
            <a:ext cx="9601200" cy="2004907"/>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6" name="Slide Number Placeholder 5"/>
          <p:cNvSpPr>
            <a:spLocks noGrp="1"/>
          </p:cNvSpPr>
          <p:nvPr>
            <p:ph type="sldNum" sz="quarter" idx="12"/>
          </p:nvPr>
        </p:nvSpPr>
        <p:spPr/>
        <p:txBody>
          <a:bodyPr/>
          <a:lstStyle/>
          <a:p>
            <a:fld id="{DA1CCDC3-7CDF-DA4B-ACD9-2247AEF3899A}" type="slidenum">
              <a:rPr lang="en-US" smtClean="0"/>
              <a:t>‹#›</a:t>
            </a:fld>
            <a:endParaRPr lang="en-US"/>
          </a:p>
        </p:txBody>
      </p:sp>
      <p:sp>
        <p:nvSpPr>
          <p:cNvPr id="8" name="Rectangle 7"/>
          <p:cNvSpPr/>
          <p:nvPr userDrawn="1"/>
        </p:nvSpPr>
        <p:spPr>
          <a:xfrm>
            <a:off x="0" y="0"/>
            <a:ext cx="9601200" cy="20049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10" name="Title 1"/>
          <p:cNvSpPr>
            <a:spLocks noGrp="1"/>
          </p:cNvSpPr>
          <p:nvPr>
            <p:ph type="title"/>
          </p:nvPr>
        </p:nvSpPr>
        <p:spPr>
          <a:xfrm>
            <a:off x="1308099" y="4158827"/>
            <a:ext cx="7916149" cy="1452880"/>
          </a:xfrm>
        </p:spPr>
        <p:txBody>
          <a:bodyPr anchor="t">
            <a:normAutofit/>
          </a:bodyPr>
          <a:lstStyle>
            <a:lvl1pPr algn="l">
              <a:defRPr sz="3200" b="0" cap="none">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429004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p:cNvSpPr/>
          <p:nvPr userDrawn="1"/>
        </p:nvSpPr>
        <p:spPr>
          <a:xfrm>
            <a:off x="0" y="3901440"/>
            <a:ext cx="9601200" cy="2004907"/>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6" name="Slide Number Placeholder 5"/>
          <p:cNvSpPr>
            <a:spLocks noGrp="1"/>
          </p:cNvSpPr>
          <p:nvPr>
            <p:ph type="sldNum" sz="quarter" idx="12"/>
          </p:nvPr>
        </p:nvSpPr>
        <p:spPr/>
        <p:txBody>
          <a:bodyPr/>
          <a:lstStyle/>
          <a:p>
            <a:fld id="{DA1CCDC3-7CDF-DA4B-ACD9-2247AEF3899A}" type="slidenum">
              <a:rPr lang="en-US" smtClean="0"/>
              <a:t>‹#›</a:t>
            </a:fld>
            <a:endParaRPr lang="en-US"/>
          </a:p>
        </p:txBody>
      </p:sp>
      <p:sp>
        <p:nvSpPr>
          <p:cNvPr id="8" name="Rectangle 7"/>
          <p:cNvSpPr/>
          <p:nvPr userDrawn="1"/>
        </p:nvSpPr>
        <p:spPr>
          <a:xfrm>
            <a:off x="0" y="0"/>
            <a:ext cx="9601200" cy="20049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10" name="Title 1"/>
          <p:cNvSpPr>
            <a:spLocks noGrp="1"/>
          </p:cNvSpPr>
          <p:nvPr>
            <p:ph type="title"/>
          </p:nvPr>
        </p:nvSpPr>
        <p:spPr>
          <a:xfrm>
            <a:off x="1308099" y="4158827"/>
            <a:ext cx="7916149" cy="1452880"/>
          </a:xfrm>
        </p:spPr>
        <p:txBody>
          <a:bodyPr anchor="t">
            <a:normAutofit/>
          </a:bodyPr>
          <a:lstStyle>
            <a:lvl1pPr algn="l">
              <a:defRPr sz="3200" b="0" cap="none">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416100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p:cNvSpPr/>
          <p:nvPr userDrawn="1"/>
        </p:nvSpPr>
        <p:spPr>
          <a:xfrm>
            <a:off x="0" y="3901440"/>
            <a:ext cx="9601200" cy="200490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6" name="Slide Number Placeholder 5"/>
          <p:cNvSpPr>
            <a:spLocks noGrp="1"/>
          </p:cNvSpPr>
          <p:nvPr>
            <p:ph type="sldNum" sz="quarter" idx="12"/>
          </p:nvPr>
        </p:nvSpPr>
        <p:spPr/>
        <p:txBody>
          <a:bodyPr/>
          <a:lstStyle/>
          <a:p>
            <a:fld id="{DA1CCDC3-7CDF-DA4B-ACD9-2247AEF3899A}" type="slidenum">
              <a:rPr lang="en-US" smtClean="0"/>
              <a:t>‹#›</a:t>
            </a:fld>
            <a:endParaRPr lang="en-US"/>
          </a:p>
        </p:txBody>
      </p:sp>
      <p:sp>
        <p:nvSpPr>
          <p:cNvPr id="8" name="Rectangle 7"/>
          <p:cNvSpPr/>
          <p:nvPr userDrawn="1"/>
        </p:nvSpPr>
        <p:spPr>
          <a:xfrm>
            <a:off x="0" y="0"/>
            <a:ext cx="9601200" cy="20049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10" name="Title 1"/>
          <p:cNvSpPr>
            <a:spLocks noGrp="1"/>
          </p:cNvSpPr>
          <p:nvPr>
            <p:ph type="title"/>
          </p:nvPr>
        </p:nvSpPr>
        <p:spPr>
          <a:xfrm>
            <a:off x="1308099" y="4158827"/>
            <a:ext cx="7916149" cy="1452880"/>
          </a:xfrm>
        </p:spPr>
        <p:txBody>
          <a:bodyPr anchor="t">
            <a:normAutofit/>
          </a:bodyPr>
          <a:lstStyle>
            <a:lvl1pPr algn="l">
              <a:defRPr sz="3200" b="0" cap="none">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1119302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p:cNvSpPr/>
          <p:nvPr userDrawn="1"/>
        </p:nvSpPr>
        <p:spPr>
          <a:xfrm>
            <a:off x="0" y="3901440"/>
            <a:ext cx="9601200" cy="200490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6" name="Slide Number Placeholder 5"/>
          <p:cNvSpPr>
            <a:spLocks noGrp="1"/>
          </p:cNvSpPr>
          <p:nvPr>
            <p:ph type="sldNum" sz="quarter" idx="12"/>
          </p:nvPr>
        </p:nvSpPr>
        <p:spPr/>
        <p:txBody>
          <a:bodyPr/>
          <a:lstStyle/>
          <a:p>
            <a:fld id="{DA1CCDC3-7CDF-DA4B-ACD9-2247AEF3899A}" type="slidenum">
              <a:rPr lang="en-US" smtClean="0"/>
              <a:t>‹#›</a:t>
            </a:fld>
            <a:endParaRPr lang="en-US"/>
          </a:p>
        </p:txBody>
      </p:sp>
      <p:sp>
        <p:nvSpPr>
          <p:cNvPr id="8" name="Rectangle 7"/>
          <p:cNvSpPr/>
          <p:nvPr userDrawn="1"/>
        </p:nvSpPr>
        <p:spPr>
          <a:xfrm>
            <a:off x="0" y="0"/>
            <a:ext cx="9601200" cy="20049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9" name="Title 1"/>
          <p:cNvSpPr>
            <a:spLocks noGrp="1"/>
          </p:cNvSpPr>
          <p:nvPr>
            <p:ph type="title"/>
          </p:nvPr>
        </p:nvSpPr>
        <p:spPr>
          <a:xfrm>
            <a:off x="1308099" y="4158827"/>
            <a:ext cx="7916149" cy="1452880"/>
          </a:xfrm>
        </p:spPr>
        <p:txBody>
          <a:bodyPr anchor="t">
            <a:normAutofit/>
          </a:bodyPr>
          <a:lstStyle>
            <a:lvl1pPr algn="l">
              <a:defRPr sz="3200" b="0" cap="none">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8208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p:cNvSpPr/>
          <p:nvPr userDrawn="1"/>
        </p:nvSpPr>
        <p:spPr>
          <a:xfrm>
            <a:off x="0" y="3901440"/>
            <a:ext cx="9601200" cy="200490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
        <p:nvSpPr>
          <p:cNvPr id="2" name="Title 1"/>
          <p:cNvSpPr>
            <a:spLocks noGrp="1"/>
          </p:cNvSpPr>
          <p:nvPr>
            <p:ph type="title"/>
          </p:nvPr>
        </p:nvSpPr>
        <p:spPr>
          <a:xfrm>
            <a:off x="758429" y="4158827"/>
            <a:ext cx="8161020" cy="1452880"/>
          </a:xfrm>
        </p:spPr>
        <p:txBody>
          <a:bodyPr anchor="t">
            <a:normAutofit/>
          </a:bodyPr>
          <a:lstStyle>
            <a:lvl1pPr algn="l">
              <a:defRPr sz="3200" b="0" cap="none">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A1CCDC3-7CDF-DA4B-ACD9-2247AEF3899A}" type="slidenum">
              <a:rPr lang="en-US" smtClean="0"/>
              <a:t>‹#›</a:t>
            </a:fld>
            <a:endParaRPr lang="en-US"/>
          </a:p>
        </p:txBody>
      </p:sp>
      <p:sp>
        <p:nvSpPr>
          <p:cNvPr id="8" name="Rectangle 7"/>
          <p:cNvSpPr/>
          <p:nvPr userDrawn="1"/>
        </p:nvSpPr>
        <p:spPr>
          <a:xfrm>
            <a:off x="0" y="0"/>
            <a:ext cx="9601200" cy="20049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6661" tIns="48331" rIns="96661" bIns="48331" rtlCol="0" anchor="ctr"/>
          <a:lstStyle/>
          <a:p>
            <a:pPr algn="ctr"/>
            <a:endParaRPr lang="en-US"/>
          </a:p>
        </p:txBody>
      </p:sp>
    </p:spTree>
    <p:extLst>
      <p:ext uri="{BB962C8B-B14F-4D97-AF65-F5344CB8AC3E}">
        <p14:creationId xmlns:p14="http://schemas.microsoft.com/office/powerpoint/2010/main" val="2801699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4960" y="1224280"/>
            <a:ext cx="4240530" cy="5328920"/>
          </a:xfrm>
        </p:spPr>
        <p:txBody>
          <a:bodyPr/>
          <a:lstStyle>
            <a:lvl1pPr>
              <a:defRPr sz="1600"/>
            </a:lvl1pPr>
            <a:lvl2pPr marL="228600" indent="-114300">
              <a:buClr>
                <a:schemeClr val="bg1">
                  <a:lumMod val="50000"/>
                </a:schemeClr>
              </a:buClr>
              <a:buSzPct val="90000"/>
              <a:defRPr sz="1400"/>
            </a:lvl2pPr>
            <a:lvl3pPr marL="520700" indent="-114300">
              <a:buClr>
                <a:schemeClr val="bg1">
                  <a:lumMod val="50000"/>
                </a:schemeClr>
              </a:buClr>
              <a:buSzPct val="90000"/>
              <a:defRPr sz="1200"/>
            </a:lvl3pPr>
            <a:lvl4pPr marL="800100" indent="-114300">
              <a:buClr>
                <a:schemeClr val="bg1">
                  <a:lumMod val="50000"/>
                </a:schemeClr>
              </a:buClr>
              <a:buSzPct val="90000"/>
              <a:defRPr sz="1100"/>
            </a:lvl4pPr>
            <a:lvl5pPr marL="1143000" indent="-165100">
              <a:buClr>
                <a:schemeClr val="bg1">
                  <a:lumMod val="50000"/>
                </a:schemeClr>
              </a:buClr>
              <a:buSzPct val="90000"/>
              <a:defRPr sz="10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A1CCDC3-7CDF-DA4B-ACD9-2247AEF3899A}" type="slidenum">
              <a:rPr lang="en-US" smtClean="0"/>
              <a:t>‹#›</a:t>
            </a:fld>
            <a:endParaRPr lang="en-US"/>
          </a:p>
        </p:txBody>
      </p:sp>
      <p:sp>
        <p:nvSpPr>
          <p:cNvPr id="6" name="Content Placeholder 2"/>
          <p:cNvSpPr>
            <a:spLocks noGrp="1"/>
          </p:cNvSpPr>
          <p:nvPr>
            <p:ph sz="half" idx="13"/>
          </p:nvPr>
        </p:nvSpPr>
        <p:spPr>
          <a:xfrm>
            <a:off x="4936490" y="1224280"/>
            <a:ext cx="4240530" cy="5328920"/>
          </a:xfrm>
        </p:spPr>
        <p:txBody>
          <a:bodyPr/>
          <a:lstStyle>
            <a:lvl1pPr>
              <a:defRPr sz="1600"/>
            </a:lvl1pPr>
            <a:lvl2pPr marL="228600" indent="-114300">
              <a:buClr>
                <a:schemeClr val="bg1">
                  <a:lumMod val="50000"/>
                </a:schemeClr>
              </a:buClr>
              <a:buSzPct val="90000"/>
              <a:defRPr sz="1400"/>
            </a:lvl2pPr>
            <a:lvl3pPr marL="520700" indent="-114300">
              <a:buClr>
                <a:schemeClr val="bg1">
                  <a:lumMod val="50000"/>
                </a:schemeClr>
              </a:buClr>
              <a:buSzPct val="90000"/>
              <a:defRPr sz="1200"/>
            </a:lvl3pPr>
            <a:lvl4pPr marL="800100" indent="-114300">
              <a:buClr>
                <a:schemeClr val="bg1">
                  <a:lumMod val="50000"/>
                </a:schemeClr>
              </a:buClr>
              <a:buSzPct val="90000"/>
              <a:defRPr sz="1100"/>
            </a:lvl4pPr>
            <a:lvl5pPr marL="1143000" indent="-165100">
              <a:buClr>
                <a:schemeClr val="bg1">
                  <a:lumMod val="50000"/>
                </a:schemeClr>
              </a:buClr>
              <a:buSzPct val="90000"/>
              <a:defRPr sz="1000"/>
            </a:lvl5pPr>
            <a:lvl6pPr>
              <a:defRPr sz="1900"/>
            </a:lvl6pPr>
            <a:lvl7pPr>
              <a:defRPr sz="1900"/>
            </a:lvl7pPr>
            <a:lvl8pPr>
              <a:defRPr sz="1900"/>
            </a:lvl8pPr>
            <a:lvl9pPr>
              <a:defRPr sz="1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056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4.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307" y="1"/>
            <a:ext cx="9363213" cy="948267"/>
          </a:xfrm>
          <a:prstGeom prst="rect">
            <a:avLst/>
          </a:prstGeom>
        </p:spPr>
        <p:txBody>
          <a:bodyPr vert="horz" lIns="96661" tIns="48331" rIns="96661" bIns="48331" rtlCol="0" anchor="b" anchorCtr="0">
            <a:normAutofit/>
          </a:bodyPr>
          <a:lstStyle/>
          <a:p>
            <a:r>
              <a:rPr lang="en-US" dirty="0"/>
              <a:t>Click to edit Master title style</a:t>
            </a:r>
          </a:p>
        </p:txBody>
      </p:sp>
      <p:sp>
        <p:nvSpPr>
          <p:cNvPr id="3" name="Text Placeholder 2"/>
          <p:cNvSpPr>
            <a:spLocks noGrp="1"/>
          </p:cNvSpPr>
          <p:nvPr>
            <p:ph type="body" idx="1"/>
          </p:nvPr>
        </p:nvSpPr>
        <p:spPr>
          <a:xfrm>
            <a:off x="131307" y="1075399"/>
            <a:ext cx="9363213" cy="5643747"/>
          </a:xfrm>
          <a:prstGeom prst="rect">
            <a:avLst/>
          </a:prstGeom>
        </p:spPr>
        <p:txBody>
          <a:bodyPr vert="horz" lIns="96661" tIns="48331" rIns="96661" bIns="4833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0507" y="6964091"/>
            <a:ext cx="2240280" cy="389467"/>
          </a:xfrm>
          <a:prstGeom prst="rect">
            <a:avLst/>
          </a:prstGeom>
        </p:spPr>
        <p:txBody>
          <a:bodyPr vert="horz" lIns="96661" tIns="48331" rIns="96661" bIns="48331" rtlCol="0" anchor="ctr"/>
          <a:lstStyle>
            <a:lvl1pPr algn="l">
              <a:defRPr sz="1000">
                <a:solidFill>
                  <a:schemeClr val="tx1">
                    <a:tint val="75000"/>
                  </a:schemeClr>
                </a:solidFill>
                <a:latin typeface="Arial"/>
                <a:cs typeface="Arial"/>
              </a:defRPr>
            </a:lvl1pPr>
          </a:lstStyle>
          <a:p>
            <a:fld id="{DA1CCDC3-7CDF-DA4B-ACD9-2247AEF3899A}" type="slidenum">
              <a:rPr lang="en-US" smtClean="0"/>
              <a:pPr/>
              <a:t>‹#›</a:t>
            </a:fld>
            <a:endParaRPr lang="en-US" dirty="0"/>
          </a:p>
        </p:txBody>
      </p:sp>
      <p:cxnSp>
        <p:nvCxnSpPr>
          <p:cNvPr id="10" name="Straight Connector 9"/>
          <p:cNvCxnSpPr/>
          <p:nvPr userDrawn="1"/>
        </p:nvCxnSpPr>
        <p:spPr>
          <a:xfrm>
            <a:off x="6668" y="948268"/>
            <a:ext cx="9591199" cy="0"/>
          </a:xfrm>
          <a:prstGeom prst="line">
            <a:avLst/>
          </a:prstGeom>
          <a:ln w="19050" cap="rnd">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3" name="TextBox 12"/>
          <p:cNvSpPr txBox="1"/>
          <p:nvPr userDrawn="1"/>
        </p:nvSpPr>
        <p:spPr>
          <a:xfrm>
            <a:off x="2213610" y="7046516"/>
            <a:ext cx="5200650" cy="220717"/>
          </a:xfrm>
          <a:prstGeom prst="rect">
            <a:avLst/>
          </a:prstGeom>
          <a:noFill/>
        </p:spPr>
        <p:txBody>
          <a:bodyPr wrap="square" lIns="96661" tIns="48331" rIns="96661" bIns="48331" rtlCol="0">
            <a:spAutoFit/>
          </a:bodyPr>
          <a:lstStyle/>
          <a:p>
            <a:pPr algn="ctr"/>
            <a:r>
              <a:rPr lang="en-US" sz="800" dirty="0">
                <a:solidFill>
                  <a:srgbClr val="FF0000"/>
                </a:solidFill>
                <a:latin typeface="Arial"/>
                <a:cs typeface="Arial"/>
              </a:rPr>
              <a:t>CONFIDENTIAL – FOR INTERNAL USE ONLY</a:t>
            </a:r>
          </a:p>
        </p:txBody>
      </p:sp>
      <p:pic>
        <p:nvPicPr>
          <p:cNvPr id="9" name="Picture 8" descr="Description: hor_307"/>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699248" y="7005029"/>
            <a:ext cx="1848115" cy="212337"/>
          </a:xfrm>
          <a:prstGeom prst="rect">
            <a:avLst/>
          </a:prstGeom>
          <a:noFill/>
          <a:ln>
            <a:noFill/>
          </a:ln>
        </p:spPr>
      </p:pic>
    </p:spTree>
    <p:extLst>
      <p:ext uri="{BB962C8B-B14F-4D97-AF65-F5344CB8AC3E}">
        <p14:creationId xmlns:p14="http://schemas.microsoft.com/office/powerpoint/2010/main" val="1786657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5" r:id="rId17"/>
  </p:sldLayoutIdLst>
  <p:hf hdr="0" ftr="0" dt="0"/>
  <p:txStyles>
    <p:titleStyle>
      <a:lvl1pPr algn="l" defTabSz="483306" rtl="0" eaLnBrk="1" latinLnBrk="0" hangingPunct="1">
        <a:spcBef>
          <a:spcPct val="0"/>
        </a:spcBef>
        <a:buNone/>
        <a:defRPr sz="2100" b="1" kern="1200">
          <a:solidFill>
            <a:schemeClr val="accent4"/>
          </a:solidFill>
          <a:latin typeface="Arial"/>
          <a:ea typeface="+mj-ea"/>
          <a:cs typeface="Arial"/>
        </a:defRPr>
      </a:lvl1pPr>
    </p:titleStyle>
    <p:bodyStyle>
      <a:lvl1pPr marL="0" indent="0" algn="l" defTabSz="483306" rtl="0" eaLnBrk="1" latinLnBrk="0" hangingPunct="1">
        <a:spcBef>
          <a:spcPct val="20000"/>
        </a:spcBef>
        <a:buClr>
          <a:schemeClr val="accent4"/>
        </a:buClr>
        <a:buSzPct val="85000"/>
        <a:buFont typeface="Wingdings" charset="2"/>
        <a:buNone/>
        <a:defRPr sz="1900" kern="1200">
          <a:solidFill>
            <a:schemeClr val="tx1"/>
          </a:solidFill>
          <a:latin typeface="Arial"/>
          <a:ea typeface="+mn-ea"/>
          <a:cs typeface="Arial"/>
        </a:defRPr>
      </a:lvl1pPr>
      <a:lvl2pPr marL="422893" indent="-184596" algn="l" defTabSz="483306" rtl="0" eaLnBrk="1" latinLnBrk="0" hangingPunct="1">
        <a:spcBef>
          <a:spcPct val="20000"/>
        </a:spcBef>
        <a:buClr>
          <a:schemeClr val="accent4"/>
        </a:buClr>
        <a:buSzPct val="85000"/>
        <a:buFont typeface="Wingdings" charset="2"/>
        <a:buChar char="§"/>
        <a:defRPr sz="1700" kern="1200">
          <a:solidFill>
            <a:schemeClr val="tx1"/>
          </a:solidFill>
          <a:latin typeface="Arial"/>
          <a:ea typeface="+mn-ea"/>
          <a:cs typeface="Arial"/>
        </a:defRPr>
      </a:lvl2pPr>
      <a:lvl3pPr marL="723282" indent="-176206" algn="l" defTabSz="483306" rtl="0" eaLnBrk="1" latinLnBrk="0" hangingPunct="1">
        <a:spcBef>
          <a:spcPct val="20000"/>
        </a:spcBef>
        <a:buClr>
          <a:schemeClr val="accent4"/>
        </a:buClr>
        <a:buSzPct val="85000"/>
        <a:buFont typeface="Wingdings" charset="2"/>
        <a:buChar char="§"/>
        <a:defRPr sz="1500" kern="1200">
          <a:solidFill>
            <a:schemeClr val="tx1"/>
          </a:solidFill>
          <a:latin typeface="Arial"/>
          <a:ea typeface="+mn-ea"/>
          <a:cs typeface="Arial"/>
        </a:defRPr>
      </a:lvl3pPr>
      <a:lvl4pPr marL="1021992" indent="-174527" algn="l" defTabSz="483306" rtl="0" eaLnBrk="1" latinLnBrk="0" hangingPunct="1">
        <a:spcBef>
          <a:spcPct val="20000"/>
        </a:spcBef>
        <a:buClr>
          <a:schemeClr val="accent4"/>
        </a:buClr>
        <a:buSzPct val="85000"/>
        <a:buFont typeface="Wingdings" charset="2"/>
        <a:buChar char="§"/>
        <a:defRPr sz="1300" kern="1200">
          <a:solidFill>
            <a:schemeClr val="tx1"/>
          </a:solidFill>
          <a:latin typeface="Arial"/>
          <a:ea typeface="+mn-ea"/>
          <a:cs typeface="Arial"/>
        </a:defRPr>
      </a:lvl4pPr>
      <a:lvl5pPr marL="1394540" indent="-196344" algn="l" defTabSz="483306" rtl="0" eaLnBrk="1" latinLnBrk="0" hangingPunct="1">
        <a:spcBef>
          <a:spcPct val="20000"/>
        </a:spcBef>
        <a:buClr>
          <a:schemeClr val="accent4"/>
        </a:buClr>
        <a:buSzPct val="85000"/>
        <a:buFont typeface="Wingdings" charset="2"/>
        <a:buChar char="§"/>
        <a:defRPr sz="1200" kern="1200">
          <a:solidFill>
            <a:schemeClr val="tx1"/>
          </a:solidFill>
          <a:latin typeface="Arial"/>
          <a:ea typeface="+mn-ea"/>
          <a:cs typeface="Arial"/>
        </a:defRPr>
      </a:lvl5pPr>
      <a:lvl6pPr marL="2658184" indent="-241653" algn="l" defTabSz="483306" rtl="0" eaLnBrk="1" latinLnBrk="0" hangingPunct="1">
        <a:spcBef>
          <a:spcPct val="20000"/>
        </a:spcBef>
        <a:buFont typeface="Arial"/>
        <a:buChar char="•"/>
        <a:defRPr sz="2100" kern="1200">
          <a:solidFill>
            <a:schemeClr val="tx1"/>
          </a:solidFill>
          <a:latin typeface="+mn-lt"/>
          <a:ea typeface="+mn-ea"/>
          <a:cs typeface="+mn-cs"/>
        </a:defRPr>
      </a:lvl6pPr>
      <a:lvl7pPr marL="3141490" indent="-241653" algn="l" defTabSz="483306" rtl="0" eaLnBrk="1" latinLnBrk="0" hangingPunct="1">
        <a:spcBef>
          <a:spcPct val="20000"/>
        </a:spcBef>
        <a:buFont typeface="Arial"/>
        <a:buChar char="•"/>
        <a:defRPr sz="2100" kern="1200">
          <a:solidFill>
            <a:schemeClr val="tx1"/>
          </a:solidFill>
          <a:latin typeface="+mn-lt"/>
          <a:ea typeface="+mn-ea"/>
          <a:cs typeface="+mn-cs"/>
        </a:defRPr>
      </a:lvl7pPr>
      <a:lvl8pPr marL="3624796" indent="-241653" algn="l" defTabSz="483306" rtl="0" eaLnBrk="1" latinLnBrk="0" hangingPunct="1">
        <a:spcBef>
          <a:spcPct val="20000"/>
        </a:spcBef>
        <a:buFont typeface="Arial"/>
        <a:buChar char="•"/>
        <a:defRPr sz="2100" kern="1200">
          <a:solidFill>
            <a:schemeClr val="tx1"/>
          </a:solidFill>
          <a:latin typeface="+mn-lt"/>
          <a:ea typeface="+mn-ea"/>
          <a:cs typeface="+mn-cs"/>
        </a:defRPr>
      </a:lvl8pPr>
      <a:lvl9pPr marL="4108102" indent="-241653" algn="l" defTabSz="483306" rtl="0" eaLnBrk="1" latinLnBrk="0" hangingPunct="1">
        <a:spcBef>
          <a:spcPct val="20000"/>
        </a:spcBef>
        <a:buFont typeface="Arial"/>
        <a:buChar char="•"/>
        <a:defRPr sz="2100" kern="1200">
          <a:solidFill>
            <a:schemeClr val="tx1"/>
          </a:solidFill>
          <a:latin typeface="+mn-lt"/>
          <a:ea typeface="+mn-ea"/>
          <a:cs typeface="+mn-cs"/>
        </a:defRPr>
      </a:lvl9pPr>
    </p:bodyStyle>
    <p:otherStyle>
      <a:defPPr>
        <a:defRPr lang="en-US"/>
      </a:defPPr>
      <a:lvl1pPr marL="0" algn="l" defTabSz="483306" rtl="0" eaLnBrk="1" latinLnBrk="0" hangingPunct="1">
        <a:defRPr sz="1900" kern="1200">
          <a:solidFill>
            <a:schemeClr val="tx1"/>
          </a:solidFill>
          <a:latin typeface="+mn-lt"/>
          <a:ea typeface="+mn-ea"/>
          <a:cs typeface="+mn-cs"/>
        </a:defRPr>
      </a:lvl1pPr>
      <a:lvl2pPr marL="483306" algn="l" defTabSz="483306" rtl="0" eaLnBrk="1" latinLnBrk="0" hangingPunct="1">
        <a:defRPr sz="1900" kern="1200">
          <a:solidFill>
            <a:schemeClr val="tx1"/>
          </a:solidFill>
          <a:latin typeface="+mn-lt"/>
          <a:ea typeface="+mn-ea"/>
          <a:cs typeface="+mn-cs"/>
        </a:defRPr>
      </a:lvl2pPr>
      <a:lvl3pPr marL="966612" algn="l" defTabSz="483306" rtl="0" eaLnBrk="1" latinLnBrk="0" hangingPunct="1">
        <a:defRPr sz="1900" kern="1200">
          <a:solidFill>
            <a:schemeClr val="tx1"/>
          </a:solidFill>
          <a:latin typeface="+mn-lt"/>
          <a:ea typeface="+mn-ea"/>
          <a:cs typeface="+mn-cs"/>
        </a:defRPr>
      </a:lvl3pPr>
      <a:lvl4pPr marL="1449918" algn="l" defTabSz="483306" rtl="0" eaLnBrk="1" latinLnBrk="0" hangingPunct="1">
        <a:defRPr sz="1900" kern="1200">
          <a:solidFill>
            <a:schemeClr val="tx1"/>
          </a:solidFill>
          <a:latin typeface="+mn-lt"/>
          <a:ea typeface="+mn-ea"/>
          <a:cs typeface="+mn-cs"/>
        </a:defRPr>
      </a:lvl4pPr>
      <a:lvl5pPr marL="1933224" algn="l" defTabSz="483306" rtl="0" eaLnBrk="1" latinLnBrk="0" hangingPunct="1">
        <a:defRPr sz="1900" kern="1200">
          <a:solidFill>
            <a:schemeClr val="tx1"/>
          </a:solidFill>
          <a:latin typeface="+mn-lt"/>
          <a:ea typeface="+mn-ea"/>
          <a:cs typeface="+mn-cs"/>
        </a:defRPr>
      </a:lvl5pPr>
      <a:lvl6pPr marL="2416531" algn="l" defTabSz="483306" rtl="0" eaLnBrk="1" latinLnBrk="0" hangingPunct="1">
        <a:defRPr sz="1900" kern="1200">
          <a:solidFill>
            <a:schemeClr val="tx1"/>
          </a:solidFill>
          <a:latin typeface="+mn-lt"/>
          <a:ea typeface="+mn-ea"/>
          <a:cs typeface="+mn-cs"/>
        </a:defRPr>
      </a:lvl6pPr>
      <a:lvl7pPr marL="2899837" algn="l" defTabSz="483306" rtl="0" eaLnBrk="1" latinLnBrk="0" hangingPunct="1">
        <a:defRPr sz="1900" kern="1200">
          <a:solidFill>
            <a:schemeClr val="tx1"/>
          </a:solidFill>
          <a:latin typeface="+mn-lt"/>
          <a:ea typeface="+mn-ea"/>
          <a:cs typeface="+mn-cs"/>
        </a:defRPr>
      </a:lvl7pPr>
      <a:lvl8pPr marL="3383143" algn="l" defTabSz="483306" rtl="0" eaLnBrk="1" latinLnBrk="0" hangingPunct="1">
        <a:defRPr sz="1900" kern="1200">
          <a:solidFill>
            <a:schemeClr val="tx1"/>
          </a:solidFill>
          <a:latin typeface="+mn-lt"/>
          <a:ea typeface="+mn-ea"/>
          <a:cs typeface="+mn-cs"/>
        </a:defRPr>
      </a:lvl8pPr>
      <a:lvl9pPr marL="3866449" algn="l" defTabSz="483306"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59" descr="thrive_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62488" y="6666654"/>
            <a:ext cx="2576989" cy="45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0519" name="Picture 55" descr="blue_titleba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4397587"/>
            <a:ext cx="9601200" cy="2201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Line 48"/>
          <p:cNvSpPr>
            <a:spLocks noChangeShapeType="1"/>
          </p:cNvSpPr>
          <p:nvPr userDrawn="1"/>
        </p:nvSpPr>
        <p:spPr bwMode="gray">
          <a:xfrm>
            <a:off x="0" y="6598921"/>
            <a:ext cx="96012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60120" eaLnBrk="0" fontAlgn="base" hangingPunct="0">
              <a:spcBef>
                <a:spcPct val="0"/>
              </a:spcBef>
              <a:spcAft>
                <a:spcPct val="0"/>
              </a:spcAft>
            </a:pPr>
            <a:endParaRPr lang="en-US" sz="1890">
              <a:solidFill>
                <a:srgbClr val="000000"/>
              </a:solidFill>
            </a:endParaRPr>
          </a:p>
        </p:txBody>
      </p:sp>
      <p:sp>
        <p:nvSpPr>
          <p:cNvPr id="1470470" name="Rectangle 6"/>
          <p:cNvSpPr>
            <a:spLocks noGrp="1" noChangeArrowheads="1"/>
          </p:cNvSpPr>
          <p:nvPr>
            <p:ph type="body" idx="1"/>
          </p:nvPr>
        </p:nvSpPr>
        <p:spPr bwMode="gray">
          <a:xfrm>
            <a:off x="478394" y="5933441"/>
            <a:ext cx="792099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70471" name="Rectangle 7"/>
          <p:cNvSpPr>
            <a:spLocks noGrp="1" noChangeArrowheads="1"/>
          </p:cNvSpPr>
          <p:nvPr>
            <p:ph type="title"/>
          </p:nvPr>
        </p:nvSpPr>
        <p:spPr bwMode="gray">
          <a:xfrm>
            <a:off x="478394" y="5242560"/>
            <a:ext cx="7920990" cy="59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p>
            <a:pPr lvl="0"/>
            <a:r>
              <a:rPr lang="en-US" altLang="en-US"/>
              <a:t>Click to edit Master title style</a:t>
            </a:r>
          </a:p>
        </p:txBody>
      </p:sp>
      <p:sp>
        <p:nvSpPr>
          <p:cNvPr id="1031" name="Line 46"/>
          <p:cNvSpPr>
            <a:spLocks noChangeShapeType="1"/>
          </p:cNvSpPr>
          <p:nvPr userDrawn="1"/>
        </p:nvSpPr>
        <p:spPr bwMode="gray">
          <a:xfrm>
            <a:off x="0" y="4399280"/>
            <a:ext cx="96012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60120" eaLnBrk="0" fontAlgn="base" hangingPunct="0">
              <a:spcBef>
                <a:spcPct val="0"/>
              </a:spcBef>
              <a:spcAft>
                <a:spcPct val="0"/>
              </a:spcAft>
            </a:pPr>
            <a:endParaRPr lang="en-US" sz="1890">
              <a:solidFill>
                <a:srgbClr val="000000"/>
              </a:solidFill>
            </a:endParaRPr>
          </a:p>
        </p:txBody>
      </p:sp>
      <p:pic>
        <p:nvPicPr>
          <p:cNvPr id="1470522" name="Picture 58" descr="72G9496_96"/>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128694"/>
            <a:ext cx="9587865" cy="425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56007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470519"/>
                                        </p:tgtEl>
                                        <p:attrNameLst>
                                          <p:attrName>style.visibility</p:attrName>
                                        </p:attrNameLst>
                                      </p:cBhvr>
                                      <p:to>
                                        <p:strVal val="visible"/>
                                      </p:to>
                                    </p:set>
                                    <p:animEffect transition="in" filter="wipe(left)">
                                      <p:cBhvr>
                                        <p:cTn id="7" dur="1000"/>
                                        <p:tgtEl>
                                          <p:spTgt spid="1470519"/>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70471"/>
                                        </p:tgtEl>
                                        <p:attrNameLst>
                                          <p:attrName>style.visibility</p:attrName>
                                        </p:attrNameLst>
                                      </p:cBhvr>
                                      <p:to>
                                        <p:strVal val="visible"/>
                                      </p:to>
                                    </p:set>
                                    <p:animEffect transition="in" filter="fade">
                                      <p:cBhvr>
                                        <p:cTn id="10" dur="500"/>
                                        <p:tgtEl>
                                          <p:spTgt spid="147047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470470">
                                            <p:txEl>
                                              <p:pRg st="0" end="0"/>
                                            </p:txEl>
                                          </p:spTgt>
                                        </p:tgtEl>
                                        <p:attrNameLst>
                                          <p:attrName>style.visibility</p:attrName>
                                        </p:attrNameLst>
                                      </p:cBhvr>
                                      <p:to>
                                        <p:strVal val="visible"/>
                                      </p:to>
                                    </p:set>
                                    <p:animEffect transition="in" filter="fade">
                                      <p:cBhvr>
                                        <p:cTn id="13" dur="500"/>
                                        <p:tgtEl>
                                          <p:spTgt spid="1470470">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70470">
                                            <p:txEl>
                                              <p:pRg st="1" end="1"/>
                                            </p:txEl>
                                          </p:spTgt>
                                        </p:tgtEl>
                                        <p:attrNameLst>
                                          <p:attrName>style.visibility</p:attrName>
                                        </p:attrNameLst>
                                      </p:cBhvr>
                                      <p:to>
                                        <p:strVal val="visible"/>
                                      </p:to>
                                    </p:set>
                                    <p:animEffect transition="in" filter="fade">
                                      <p:cBhvr>
                                        <p:cTn id="16" dur="500"/>
                                        <p:tgtEl>
                                          <p:spTgt spid="1470470">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70470">
                                            <p:txEl>
                                              <p:pRg st="2" end="2"/>
                                            </p:txEl>
                                          </p:spTgt>
                                        </p:tgtEl>
                                        <p:attrNameLst>
                                          <p:attrName>style.visibility</p:attrName>
                                        </p:attrNameLst>
                                      </p:cBhvr>
                                      <p:to>
                                        <p:strVal val="visible"/>
                                      </p:to>
                                    </p:set>
                                    <p:animEffect transition="in" filter="fade">
                                      <p:cBhvr>
                                        <p:cTn id="19" dur="500"/>
                                        <p:tgtEl>
                                          <p:spTgt spid="1470470">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70470">
                                            <p:txEl>
                                              <p:pRg st="3" end="3"/>
                                            </p:txEl>
                                          </p:spTgt>
                                        </p:tgtEl>
                                        <p:attrNameLst>
                                          <p:attrName>style.visibility</p:attrName>
                                        </p:attrNameLst>
                                      </p:cBhvr>
                                      <p:to>
                                        <p:strVal val="visible"/>
                                      </p:to>
                                    </p:set>
                                    <p:animEffect transition="in" filter="fade">
                                      <p:cBhvr>
                                        <p:cTn id="22" dur="500"/>
                                        <p:tgtEl>
                                          <p:spTgt spid="1470470">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70470">
                                            <p:txEl>
                                              <p:pRg st="4" end="4"/>
                                            </p:txEl>
                                          </p:spTgt>
                                        </p:tgtEl>
                                        <p:attrNameLst>
                                          <p:attrName>style.visibility</p:attrName>
                                        </p:attrNameLst>
                                      </p:cBhvr>
                                      <p:to>
                                        <p:strVal val="visible"/>
                                      </p:to>
                                    </p:set>
                                    <p:animEffect transition="in" filter="fade">
                                      <p:cBhvr>
                                        <p:cTn id="25" dur="500"/>
                                        <p:tgtEl>
                                          <p:spTgt spid="1470470">
                                            <p:txEl>
                                              <p:pRg st="4" end="4"/>
                                            </p:txEl>
                                          </p:spTgt>
                                        </p:tgtEl>
                                      </p:cBhvr>
                                    </p:animEffect>
                                  </p:childTnLst>
                                </p:cTn>
                              </p:par>
                              <p:par>
                                <p:cTn id="26" presetID="22" presetClass="entr" presetSubtype="2" fill="hold" nodeType="withEffect">
                                  <p:stCondLst>
                                    <p:cond delay="0"/>
                                  </p:stCondLst>
                                  <p:childTnLst>
                                    <p:set>
                                      <p:cBhvr>
                                        <p:cTn id="27" dur="1" fill="hold">
                                          <p:stCondLst>
                                            <p:cond delay="0"/>
                                          </p:stCondLst>
                                        </p:cTn>
                                        <p:tgtEl>
                                          <p:spTgt spid="1470522"/>
                                        </p:tgtEl>
                                        <p:attrNameLst>
                                          <p:attrName>style.visibility</p:attrName>
                                        </p:attrNameLst>
                                      </p:cBhvr>
                                      <p:to>
                                        <p:strVal val="visible"/>
                                      </p:to>
                                    </p:set>
                                    <p:animEffect transition="in" filter="wipe(right)">
                                      <p:cBhvr>
                                        <p:cTn id="28" dur="1000"/>
                                        <p:tgtEl>
                                          <p:spTgt spid="1470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0470" grpId="0" build="p">
        <p:tmplLst>
          <p:tmpl lvl="1">
            <p:tnLst>
              <p:par>
                <p:cTn presetID="10" presetClass="entr" presetSubtype="0" fill="hold" nodeType="withEffect">
                  <p:stCondLst>
                    <p:cond delay="50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70470"/>
                        </p:tgtEl>
                        <p:attrNameLst>
                          <p:attrName>style.visibility</p:attrName>
                        </p:attrNameLst>
                      </p:cBhvr>
                      <p:to>
                        <p:strVal val="visible"/>
                      </p:to>
                    </p:set>
                    <p:animEffect transition="in" filter="fade">
                      <p:cBhvr>
                        <p:cTn dur="500"/>
                        <p:tgtEl>
                          <p:spTgt spid="1470470"/>
                        </p:tgtEl>
                      </p:cBhvr>
                    </p:animEffect>
                  </p:childTnLst>
                </p:cTn>
              </p:par>
            </p:tnLst>
          </p:tmpl>
        </p:tmplLst>
      </p:bldP>
      <p:bldP spid="1470471" grpId="0"/>
    </p:bldLst>
  </p:timing>
  <p:txStyles>
    <p:titleStyle>
      <a:lvl1pPr algn="l" rtl="0" eaLnBrk="0" fontAlgn="base" hangingPunct="0">
        <a:lnSpc>
          <a:spcPct val="90000"/>
        </a:lnSpc>
        <a:spcBef>
          <a:spcPct val="30000"/>
        </a:spcBef>
        <a:spcAft>
          <a:spcPct val="0"/>
        </a:spcAft>
        <a:defRPr sz="3570" b="1">
          <a:solidFill>
            <a:schemeClr val="bg1"/>
          </a:solidFill>
          <a:latin typeface="+mj-lt"/>
          <a:ea typeface="+mj-ea"/>
          <a:cs typeface="+mj-cs"/>
        </a:defRPr>
      </a:lvl1pPr>
      <a:lvl2pPr algn="l" rtl="0" eaLnBrk="0" fontAlgn="base" hangingPunct="0">
        <a:lnSpc>
          <a:spcPct val="90000"/>
        </a:lnSpc>
        <a:spcBef>
          <a:spcPct val="30000"/>
        </a:spcBef>
        <a:spcAft>
          <a:spcPct val="0"/>
        </a:spcAft>
        <a:defRPr sz="3570" b="1">
          <a:solidFill>
            <a:schemeClr val="bg1"/>
          </a:solidFill>
          <a:latin typeface="Arial Narrow" pitchFamily="34" charset="0"/>
          <a:cs typeface="Arial" pitchFamily="34" charset="0"/>
        </a:defRPr>
      </a:lvl2pPr>
      <a:lvl3pPr algn="l" rtl="0" eaLnBrk="0" fontAlgn="base" hangingPunct="0">
        <a:lnSpc>
          <a:spcPct val="90000"/>
        </a:lnSpc>
        <a:spcBef>
          <a:spcPct val="30000"/>
        </a:spcBef>
        <a:spcAft>
          <a:spcPct val="0"/>
        </a:spcAft>
        <a:defRPr sz="3570" b="1">
          <a:solidFill>
            <a:schemeClr val="bg1"/>
          </a:solidFill>
          <a:latin typeface="Arial Narrow" pitchFamily="34" charset="0"/>
          <a:cs typeface="Arial" pitchFamily="34" charset="0"/>
        </a:defRPr>
      </a:lvl3pPr>
      <a:lvl4pPr algn="l" rtl="0" eaLnBrk="0" fontAlgn="base" hangingPunct="0">
        <a:lnSpc>
          <a:spcPct val="90000"/>
        </a:lnSpc>
        <a:spcBef>
          <a:spcPct val="30000"/>
        </a:spcBef>
        <a:spcAft>
          <a:spcPct val="0"/>
        </a:spcAft>
        <a:defRPr sz="3570" b="1">
          <a:solidFill>
            <a:schemeClr val="bg1"/>
          </a:solidFill>
          <a:latin typeface="Arial Narrow" pitchFamily="34" charset="0"/>
          <a:cs typeface="Arial" pitchFamily="34" charset="0"/>
        </a:defRPr>
      </a:lvl4pPr>
      <a:lvl5pPr algn="l" rtl="0" eaLnBrk="0" fontAlgn="base" hangingPunct="0">
        <a:lnSpc>
          <a:spcPct val="90000"/>
        </a:lnSpc>
        <a:spcBef>
          <a:spcPct val="30000"/>
        </a:spcBef>
        <a:spcAft>
          <a:spcPct val="0"/>
        </a:spcAft>
        <a:defRPr sz="3570" b="1">
          <a:solidFill>
            <a:schemeClr val="bg1"/>
          </a:solidFill>
          <a:latin typeface="Arial Narrow" pitchFamily="34" charset="0"/>
          <a:cs typeface="Arial" pitchFamily="34" charset="0"/>
        </a:defRPr>
      </a:lvl5pPr>
      <a:lvl6pPr marL="480060" algn="l" rtl="0" fontAlgn="base">
        <a:lnSpc>
          <a:spcPct val="90000"/>
        </a:lnSpc>
        <a:spcBef>
          <a:spcPct val="30000"/>
        </a:spcBef>
        <a:spcAft>
          <a:spcPct val="0"/>
        </a:spcAft>
        <a:defRPr sz="3570" b="1">
          <a:solidFill>
            <a:schemeClr val="bg1"/>
          </a:solidFill>
          <a:latin typeface="Arial Narrow" pitchFamily="34" charset="0"/>
          <a:cs typeface="Arial" pitchFamily="34" charset="0"/>
        </a:defRPr>
      </a:lvl6pPr>
      <a:lvl7pPr marL="960120" algn="l" rtl="0" fontAlgn="base">
        <a:lnSpc>
          <a:spcPct val="90000"/>
        </a:lnSpc>
        <a:spcBef>
          <a:spcPct val="30000"/>
        </a:spcBef>
        <a:spcAft>
          <a:spcPct val="0"/>
        </a:spcAft>
        <a:defRPr sz="3570" b="1">
          <a:solidFill>
            <a:schemeClr val="bg1"/>
          </a:solidFill>
          <a:latin typeface="Arial Narrow" pitchFamily="34" charset="0"/>
          <a:cs typeface="Arial" pitchFamily="34" charset="0"/>
        </a:defRPr>
      </a:lvl7pPr>
      <a:lvl8pPr marL="1440180" algn="l" rtl="0" fontAlgn="base">
        <a:lnSpc>
          <a:spcPct val="90000"/>
        </a:lnSpc>
        <a:spcBef>
          <a:spcPct val="30000"/>
        </a:spcBef>
        <a:spcAft>
          <a:spcPct val="0"/>
        </a:spcAft>
        <a:defRPr sz="3570" b="1">
          <a:solidFill>
            <a:schemeClr val="bg1"/>
          </a:solidFill>
          <a:latin typeface="Arial Narrow" pitchFamily="34" charset="0"/>
          <a:cs typeface="Arial" pitchFamily="34" charset="0"/>
        </a:defRPr>
      </a:lvl8pPr>
      <a:lvl9pPr marL="1920240" algn="l" rtl="0" fontAlgn="base">
        <a:lnSpc>
          <a:spcPct val="90000"/>
        </a:lnSpc>
        <a:spcBef>
          <a:spcPct val="30000"/>
        </a:spcBef>
        <a:spcAft>
          <a:spcPct val="0"/>
        </a:spcAft>
        <a:defRPr sz="3570" b="1">
          <a:solidFill>
            <a:schemeClr val="bg1"/>
          </a:solidFill>
          <a:latin typeface="Arial Narrow" pitchFamily="34" charset="0"/>
          <a:cs typeface="Arial" pitchFamily="34" charset="0"/>
        </a:defRPr>
      </a:lvl9pPr>
    </p:titleStyle>
    <p:bodyStyle>
      <a:lvl1pPr marL="300038" indent="-300038" algn="l" rtl="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mn-lt"/>
          <a:ea typeface="+mn-ea"/>
          <a:cs typeface="+mn-cs"/>
        </a:defRPr>
      </a:lvl1pPr>
      <a:lvl2pPr marL="780098" indent="-300038" algn="l" rtl="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mn-lt"/>
          <a:cs typeface="+mn-cs"/>
        </a:defRPr>
      </a:lvl2pPr>
      <a:lvl3pPr marL="1200150" indent="-240030" algn="l" rtl="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mn-lt"/>
          <a:cs typeface="+mn-cs"/>
        </a:defRPr>
      </a:lvl3pPr>
      <a:lvl4pPr marL="1680210" indent="-240030" algn="l" rtl="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mn-lt"/>
          <a:cs typeface="+mn-cs"/>
        </a:defRPr>
      </a:lvl4pPr>
      <a:lvl5pPr marL="2160270" indent="-240030" algn="l" rtl="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mn-lt"/>
          <a:cs typeface="+mn-cs"/>
        </a:defRPr>
      </a:lvl5pPr>
      <a:lvl6pPr marL="2640330" indent="-24003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6pPr>
      <a:lvl7pPr marL="3120390" indent="-24003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7pPr>
      <a:lvl8pPr marL="3600450" indent="-24003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8pPr>
      <a:lvl9pPr marL="4080510" indent="-240030" algn="l" rtl="0" fontAlgn="base">
        <a:lnSpc>
          <a:spcPct val="90000"/>
        </a:lnSpc>
        <a:spcBef>
          <a:spcPct val="0"/>
        </a:spcBef>
        <a:spcAft>
          <a:spcPct val="0"/>
        </a:spcAft>
        <a:buClr>
          <a:schemeClr val="tx2"/>
        </a:buClr>
        <a:buFont typeface="Wingdings" pitchFamily="2" charset="2"/>
        <a:defRPr>
          <a:solidFill>
            <a:schemeClr val="bg1"/>
          </a:solidFill>
          <a:latin typeface="+mn-lt"/>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www.kff.org/"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Grp="1" noChangeArrowheads="1"/>
          </p:cNvSpPr>
          <p:nvPr>
            <p:ph type="title"/>
          </p:nvPr>
        </p:nvSpPr>
        <p:spPr>
          <a:xfrm>
            <a:off x="478393" y="4254140"/>
            <a:ext cx="8835935" cy="1575624"/>
          </a:xfrm>
        </p:spPr>
        <p:txBody>
          <a:bodyPr/>
          <a:lstStyle/>
          <a:p>
            <a:pPr eaLnBrk="1" hangingPunct="1"/>
            <a:br>
              <a:rPr lang="en-US" altLang="en-US" dirty="0"/>
            </a:br>
            <a:r>
              <a:rPr lang="en-US" altLang="en-US" dirty="0"/>
              <a:t>Public and Private Health Coverage in the US, Update on Health Policy</a:t>
            </a:r>
            <a:endParaRPr lang="en-US" altLang="en-US" sz="2520" b="0" dirty="0"/>
          </a:p>
        </p:txBody>
      </p:sp>
      <p:sp>
        <p:nvSpPr>
          <p:cNvPr id="8195" name="Rectangle 13"/>
          <p:cNvSpPr>
            <a:spLocks noGrp="1" noChangeArrowheads="1"/>
          </p:cNvSpPr>
          <p:nvPr>
            <p:ph type="body" idx="1"/>
          </p:nvPr>
        </p:nvSpPr>
        <p:spPr>
          <a:xfrm>
            <a:off x="478394" y="5897881"/>
            <a:ext cx="7920990" cy="341632"/>
          </a:xfrm>
        </p:spPr>
        <p:txBody>
          <a:bodyPr/>
          <a:lstStyle/>
          <a:p>
            <a:pPr eaLnBrk="1" hangingPunct="1"/>
            <a:r>
              <a:rPr lang="en-US" altLang="en-US" dirty="0"/>
              <a:t>Murray Ross, Vice President, Institute for Health Policy</a:t>
            </a:r>
          </a:p>
        </p:txBody>
      </p:sp>
      <p:sp>
        <p:nvSpPr>
          <p:cNvPr id="8196" name="Text Box 16"/>
          <p:cNvSpPr txBox="1">
            <a:spLocks noChangeArrowheads="1"/>
          </p:cNvSpPr>
          <p:nvPr/>
        </p:nvSpPr>
        <p:spPr bwMode="gray">
          <a:xfrm>
            <a:off x="478394" y="6829495"/>
            <a:ext cx="5760720" cy="26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b">
            <a:spAutoFit/>
          </a:bodyPr>
          <a:lstStyle>
            <a:lvl1pPr>
              <a:lnSpc>
                <a:spcPct val="90000"/>
              </a:lnSpc>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1pPr>
            <a:lvl2pPr marL="742950" indent="-285750">
              <a:lnSpc>
                <a:spcPct val="90000"/>
              </a:lnSpc>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2pPr>
            <a:lvl3pPr marL="1143000" indent="-228600">
              <a:lnSpc>
                <a:spcPct val="90000"/>
              </a:lnSpc>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3pPr>
            <a:lvl4pPr marL="1600200" indent="-228600">
              <a:lnSpc>
                <a:spcPct val="90000"/>
              </a:lnSpc>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4pPr>
            <a:lvl5pPr marL="2057400" indent="-228600">
              <a:lnSpc>
                <a:spcPct val="90000"/>
              </a:lnSpc>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5pPr>
            <a:lvl6pPr marL="2514600" indent="-22860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6pPr>
            <a:lvl7pPr marL="2971800" indent="-22860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7pPr>
            <a:lvl8pPr marL="3429000" indent="-22860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8pPr>
            <a:lvl9pPr marL="3886200" indent="-228600" eaLnBrk="0" fontAlgn="base" hangingPunct="0">
              <a:lnSpc>
                <a:spcPct val="90000"/>
              </a:lnSpc>
              <a:spcBef>
                <a:spcPct val="0"/>
              </a:spcBef>
              <a:spcAft>
                <a:spcPct val="0"/>
              </a:spcAft>
              <a:buClr>
                <a:schemeClr val="tx2"/>
              </a:buClr>
              <a:buFont typeface="Wingdings" panose="05000000000000000000" pitchFamily="2" charset="2"/>
              <a:defRPr>
                <a:solidFill>
                  <a:schemeClr val="bg1"/>
                </a:solidFill>
                <a:latin typeface="Arial Narrow" panose="020B0606020202030204" pitchFamily="34" charset="0"/>
                <a:cs typeface="Arial" panose="020B0604020202020204" pitchFamily="34" charset="0"/>
              </a:defRPr>
            </a:lvl9pPr>
          </a:lstStyle>
          <a:p>
            <a:pPr defTabSz="960120" fontAlgn="base">
              <a:spcBef>
                <a:spcPct val="0"/>
              </a:spcBef>
              <a:spcAft>
                <a:spcPct val="0"/>
              </a:spcAft>
              <a:buClr>
                <a:srgbClr val="52ABD5"/>
              </a:buClr>
            </a:pPr>
            <a:r>
              <a:rPr lang="en-US" altLang="en-US" sz="1260" b="1" dirty="0">
                <a:solidFill>
                  <a:srgbClr val="216A8B"/>
                </a:solidFill>
              </a:rPr>
              <a:t>KP-GWU Residency Elective; Berkeley CA	October 16, 2017</a:t>
            </a:r>
          </a:p>
        </p:txBody>
      </p:sp>
    </p:spTree>
    <p:extLst>
      <p:ext uri="{BB962C8B-B14F-4D97-AF65-F5344CB8AC3E}">
        <p14:creationId xmlns:p14="http://schemas.microsoft.com/office/powerpoint/2010/main" val="217634083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ACA approval rating: April 2010 - October 2016</a:t>
            </a:r>
          </a:p>
        </p:txBody>
      </p:sp>
      <p:sp>
        <p:nvSpPr>
          <p:cNvPr id="3" name="Slide Number Placeholder 2"/>
          <p:cNvSpPr>
            <a:spLocks noGrp="1"/>
          </p:cNvSpPr>
          <p:nvPr>
            <p:ph type="sldNum" sz="quarter" idx="12"/>
          </p:nvPr>
        </p:nvSpPr>
        <p:spPr/>
        <p:txBody>
          <a:bodyPr/>
          <a:lstStyle/>
          <a:p>
            <a:fld id="{DA1CCDC3-7CDF-DA4B-ACD9-2247AEF3899A}" type="slidenum">
              <a:rPr lang="en-US" smtClean="0"/>
              <a:t>10</a:t>
            </a:fld>
            <a:endParaRPr lang="en-US"/>
          </a:p>
        </p:txBody>
      </p:sp>
      <p:sp>
        <p:nvSpPr>
          <p:cNvPr id="5" name="TextBox 4"/>
          <p:cNvSpPr txBox="1"/>
          <p:nvPr/>
        </p:nvSpPr>
        <p:spPr>
          <a:xfrm>
            <a:off x="1933731" y="6540473"/>
            <a:ext cx="6071017" cy="384721"/>
          </a:xfrm>
          <a:prstGeom prst="rect">
            <a:avLst/>
          </a:prstGeom>
          <a:noFill/>
        </p:spPr>
        <p:txBody>
          <a:bodyPr wrap="square" rtlCol="0">
            <a:spAutoFit/>
          </a:bodyPr>
          <a:lstStyle/>
          <a:p>
            <a:r>
              <a:rPr lang="en-US" dirty="0"/>
              <a:t>Source:  Real Clear Politics poll averages accessed 12/13/16</a:t>
            </a:r>
          </a:p>
        </p:txBody>
      </p:sp>
      <p:pic>
        <p:nvPicPr>
          <p:cNvPr id="6" name="Picture 5"/>
          <p:cNvPicPr>
            <a:picLocks noChangeAspect="1"/>
          </p:cNvPicPr>
          <p:nvPr/>
        </p:nvPicPr>
        <p:blipFill>
          <a:blip r:embed="rId2"/>
          <a:stretch>
            <a:fillRect/>
          </a:stretch>
        </p:blipFill>
        <p:spPr>
          <a:xfrm>
            <a:off x="733156" y="1447974"/>
            <a:ext cx="8231404" cy="4725563"/>
          </a:xfrm>
          <a:prstGeom prst="rect">
            <a:avLst/>
          </a:prstGeom>
        </p:spPr>
      </p:pic>
      <p:sp>
        <p:nvSpPr>
          <p:cNvPr id="7" name="TextBox 6"/>
          <p:cNvSpPr txBox="1"/>
          <p:nvPr/>
        </p:nvSpPr>
        <p:spPr>
          <a:xfrm>
            <a:off x="2815771" y="1868137"/>
            <a:ext cx="1640115" cy="384721"/>
          </a:xfrm>
          <a:prstGeom prst="rect">
            <a:avLst/>
          </a:prstGeom>
          <a:noFill/>
        </p:spPr>
        <p:txBody>
          <a:bodyPr wrap="square" rtlCol="0">
            <a:spAutoFit/>
          </a:bodyPr>
          <a:lstStyle/>
          <a:p>
            <a:r>
              <a:rPr lang="en-US" b="1" dirty="0">
                <a:solidFill>
                  <a:srgbClr val="C00000"/>
                </a:solidFill>
              </a:rPr>
              <a:t>Disapprove</a:t>
            </a:r>
          </a:p>
        </p:txBody>
      </p:sp>
      <p:sp>
        <p:nvSpPr>
          <p:cNvPr id="8" name="TextBox 7"/>
          <p:cNvSpPr txBox="1"/>
          <p:nvPr/>
        </p:nvSpPr>
        <p:spPr>
          <a:xfrm>
            <a:off x="2837545" y="3462415"/>
            <a:ext cx="1640115" cy="384721"/>
          </a:xfrm>
          <a:prstGeom prst="rect">
            <a:avLst/>
          </a:prstGeom>
          <a:noFill/>
        </p:spPr>
        <p:txBody>
          <a:bodyPr wrap="square" rtlCol="0">
            <a:spAutoFit/>
          </a:bodyPr>
          <a:lstStyle/>
          <a:p>
            <a:r>
              <a:rPr lang="en-US" b="1" dirty="0"/>
              <a:t>Approve</a:t>
            </a:r>
          </a:p>
        </p:txBody>
      </p:sp>
    </p:spTree>
    <p:extLst>
      <p:ext uri="{BB962C8B-B14F-4D97-AF65-F5344CB8AC3E}">
        <p14:creationId xmlns:p14="http://schemas.microsoft.com/office/powerpoint/2010/main" val="8068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What Obamacare opponents dislike &amp; like</a:t>
            </a:r>
          </a:p>
        </p:txBody>
      </p:sp>
      <p:sp>
        <p:nvSpPr>
          <p:cNvPr id="4" name="Slide Number Placeholder 3"/>
          <p:cNvSpPr>
            <a:spLocks noGrp="1"/>
          </p:cNvSpPr>
          <p:nvPr>
            <p:ph type="sldNum" sz="quarter" idx="12"/>
          </p:nvPr>
        </p:nvSpPr>
        <p:spPr/>
        <p:txBody>
          <a:bodyPr/>
          <a:lstStyle/>
          <a:p>
            <a:fld id="{DA1CCDC3-7CDF-DA4B-ACD9-2247AEF3899A}" type="slidenum">
              <a:rPr lang="en-US" smtClean="0"/>
              <a:t>11</a:t>
            </a:fld>
            <a:endParaRPr lang="en-US" dirty="0"/>
          </a:p>
        </p:txBody>
      </p:sp>
      <p:sp>
        <p:nvSpPr>
          <p:cNvPr id="3" name="Content Placeholder 2"/>
          <p:cNvSpPr>
            <a:spLocks noGrp="1"/>
          </p:cNvSpPr>
          <p:nvPr>
            <p:ph idx="1"/>
          </p:nvPr>
        </p:nvSpPr>
        <p:spPr>
          <a:xfrm>
            <a:off x="160779" y="1294306"/>
            <a:ext cx="8857098" cy="5546111"/>
          </a:xfrm>
        </p:spPr>
        <p:txBody>
          <a:bodyPr>
            <a:noAutofit/>
          </a:bodyPr>
          <a:lstStyle/>
          <a:p>
            <a:pPr lvl="1">
              <a:spcBef>
                <a:spcPts val="0"/>
              </a:spcBef>
              <a:spcAft>
                <a:spcPts val="600"/>
              </a:spcAft>
              <a:buClr>
                <a:schemeClr val="tx1"/>
              </a:buClr>
              <a:buSzPct val="100000"/>
              <a:buFont typeface="Arial" panose="020B0604020202020204" pitchFamily="34" charset="0"/>
              <a:buChar char="•"/>
            </a:pPr>
            <a:r>
              <a:rPr lang="en-US" sz="2400" u="sng" dirty="0"/>
              <a:t>What do they dislike</a:t>
            </a:r>
            <a:r>
              <a:rPr lang="en-US" sz="2400" dirty="0"/>
              <a:t>?</a:t>
            </a:r>
          </a:p>
          <a:p>
            <a:pPr lvl="2">
              <a:spcBef>
                <a:spcPts val="0"/>
              </a:spcBef>
              <a:spcAft>
                <a:spcPts val="600"/>
              </a:spcAft>
              <a:buClr>
                <a:schemeClr val="tx1"/>
              </a:buClr>
              <a:buSzPct val="100000"/>
              <a:buFont typeface="Arial" panose="020B0604020202020204" pitchFamily="34" charset="0"/>
              <a:buChar char="•"/>
            </a:pPr>
            <a:r>
              <a:rPr lang="en-US" sz="2200" dirty="0"/>
              <a:t>Mandates on individuals and employers to buy coverage</a:t>
            </a:r>
          </a:p>
          <a:p>
            <a:pPr lvl="2">
              <a:spcBef>
                <a:spcPts val="0"/>
              </a:spcBef>
              <a:spcAft>
                <a:spcPts val="600"/>
              </a:spcAft>
              <a:buClr>
                <a:schemeClr val="tx1"/>
              </a:buClr>
              <a:buSzPct val="100000"/>
              <a:buFont typeface="Arial" panose="020B0604020202020204" pitchFamily="34" charset="0"/>
              <a:buChar char="•"/>
            </a:pPr>
            <a:r>
              <a:rPr lang="en-US" sz="2200" dirty="0"/>
              <a:t>Minimum benefit standards</a:t>
            </a:r>
          </a:p>
          <a:p>
            <a:pPr lvl="2">
              <a:spcBef>
                <a:spcPts val="0"/>
              </a:spcBef>
              <a:spcAft>
                <a:spcPts val="600"/>
              </a:spcAft>
              <a:buClr>
                <a:schemeClr val="tx1"/>
              </a:buClr>
              <a:buSzPct val="100000"/>
              <a:buFont typeface="Arial" panose="020B0604020202020204" pitchFamily="34" charset="0"/>
              <a:buChar char="•"/>
            </a:pPr>
            <a:r>
              <a:rPr lang="en-US" sz="2200" dirty="0"/>
              <a:t>Limits on premium variation by age and sex</a:t>
            </a:r>
            <a:endParaRPr lang="en-US" sz="2000" dirty="0"/>
          </a:p>
          <a:p>
            <a:pPr lvl="2">
              <a:spcBef>
                <a:spcPts val="0"/>
              </a:spcBef>
              <a:spcAft>
                <a:spcPts val="600"/>
              </a:spcAft>
              <a:buClr>
                <a:schemeClr val="tx1"/>
              </a:buClr>
              <a:buSzPct val="100000"/>
              <a:buFont typeface="Arial" panose="020B0604020202020204" pitchFamily="34" charset="0"/>
              <a:buChar char="•"/>
            </a:pPr>
            <a:r>
              <a:rPr lang="en-US" sz="2200" dirty="0"/>
              <a:t>Income-based refundable tax credits</a:t>
            </a:r>
            <a:endParaRPr lang="en-US" sz="2000" dirty="0"/>
          </a:p>
          <a:p>
            <a:pPr lvl="2">
              <a:spcBef>
                <a:spcPts val="0"/>
              </a:spcBef>
              <a:spcAft>
                <a:spcPts val="600"/>
              </a:spcAft>
              <a:buClr>
                <a:schemeClr val="tx1"/>
              </a:buClr>
              <a:buSzPct val="100000"/>
              <a:buFont typeface="Arial" panose="020B0604020202020204" pitchFamily="34" charset="0"/>
              <a:buChar char="•"/>
            </a:pPr>
            <a:r>
              <a:rPr lang="en-US" sz="2200" dirty="0"/>
              <a:t>Medicaid expansion</a:t>
            </a:r>
          </a:p>
          <a:p>
            <a:pPr lvl="2">
              <a:spcBef>
                <a:spcPts val="0"/>
              </a:spcBef>
              <a:spcAft>
                <a:spcPts val="600"/>
              </a:spcAft>
              <a:buClr>
                <a:schemeClr val="tx1"/>
              </a:buClr>
              <a:buSzPct val="100000"/>
              <a:buFont typeface="Arial" panose="020B0604020202020204" pitchFamily="34" charset="0"/>
              <a:buChar char="•"/>
            </a:pPr>
            <a:r>
              <a:rPr lang="en-US" sz="2200" dirty="0"/>
              <a:t>The pay-</a:t>
            </a:r>
            <a:r>
              <a:rPr lang="en-US" sz="2200" dirty="0" err="1"/>
              <a:t>fors</a:t>
            </a:r>
            <a:r>
              <a:rPr lang="en-US" sz="2200" dirty="0"/>
              <a:t> (taxes and Medicare payment cuts)</a:t>
            </a:r>
          </a:p>
          <a:p>
            <a:pPr lvl="1">
              <a:spcBef>
                <a:spcPts val="0"/>
              </a:spcBef>
              <a:spcAft>
                <a:spcPts val="600"/>
              </a:spcAft>
              <a:buClr>
                <a:schemeClr val="tx1"/>
              </a:buClr>
              <a:buSzPct val="100000"/>
              <a:buFont typeface="Arial" panose="020B0604020202020204" pitchFamily="34" charset="0"/>
              <a:buChar char="•"/>
            </a:pPr>
            <a:endParaRPr lang="en-US" sz="2400" dirty="0"/>
          </a:p>
          <a:p>
            <a:pPr lvl="1">
              <a:spcBef>
                <a:spcPts val="0"/>
              </a:spcBef>
              <a:spcAft>
                <a:spcPts val="600"/>
              </a:spcAft>
              <a:buClr>
                <a:schemeClr val="tx1"/>
              </a:buClr>
              <a:buSzPct val="100000"/>
              <a:buFont typeface="Arial" panose="020B0604020202020204" pitchFamily="34" charset="0"/>
              <a:buChar char="•"/>
            </a:pPr>
            <a:r>
              <a:rPr lang="en-US" sz="2400" u="sng" dirty="0"/>
              <a:t>What do they like</a:t>
            </a:r>
            <a:r>
              <a:rPr lang="en-US" sz="2400" dirty="0"/>
              <a:t>?</a:t>
            </a:r>
          </a:p>
          <a:p>
            <a:pPr lvl="2">
              <a:spcBef>
                <a:spcPts val="0"/>
              </a:spcBef>
              <a:spcAft>
                <a:spcPts val="600"/>
              </a:spcAft>
              <a:buClr>
                <a:schemeClr val="tx1"/>
              </a:buClr>
              <a:buSzPct val="100000"/>
              <a:buFont typeface="Arial" panose="020B0604020202020204" pitchFamily="34" charset="0"/>
              <a:buChar char="•"/>
            </a:pPr>
            <a:r>
              <a:rPr lang="en-US" sz="2200" dirty="0"/>
              <a:t>Guaranteed issue and renewal</a:t>
            </a:r>
          </a:p>
          <a:p>
            <a:pPr lvl="2">
              <a:spcBef>
                <a:spcPts val="0"/>
              </a:spcBef>
              <a:spcAft>
                <a:spcPts val="600"/>
              </a:spcAft>
              <a:buClr>
                <a:schemeClr val="tx1"/>
              </a:buClr>
              <a:buSzPct val="100000"/>
              <a:buFont typeface="Arial" panose="020B0604020202020204" pitchFamily="34" charset="0"/>
              <a:buChar char="•"/>
            </a:pPr>
            <a:r>
              <a:rPr lang="en-US" sz="2200" dirty="0"/>
              <a:t>Coverage of adult children to 26</a:t>
            </a:r>
          </a:p>
          <a:p>
            <a:pPr lvl="2">
              <a:spcBef>
                <a:spcPts val="0"/>
              </a:spcBef>
              <a:spcAft>
                <a:spcPts val="600"/>
              </a:spcAft>
              <a:buClr>
                <a:schemeClr val="tx1"/>
              </a:buClr>
              <a:buSzPct val="100000"/>
              <a:buFont typeface="Arial" panose="020B0604020202020204" pitchFamily="34" charset="0"/>
              <a:buChar char="•"/>
            </a:pPr>
            <a:r>
              <a:rPr lang="en-US" sz="2200" dirty="0"/>
              <a:t>Access to coverage</a:t>
            </a:r>
          </a:p>
        </p:txBody>
      </p:sp>
      <p:sp>
        <p:nvSpPr>
          <p:cNvPr id="5" name="TextBox 4"/>
          <p:cNvSpPr txBox="1"/>
          <p:nvPr/>
        </p:nvSpPr>
        <p:spPr>
          <a:xfrm>
            <a:off x="3541486" y="7068457"/>
            <a:ext cx="2525485" cy="38472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3684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If at first you don’t succeed …</a:t>
            </a:r>
          </a:p>
        </p:txBody>
      </p:sp>
      <p:sp>
        <p:nvSpPr>
          <p:cNvPr id="4" name="Slide Number Placeholder 3"/>
          <p:cNvSpPr>
            <a:spLocks noGrp="1"/>
          </p:cNvSpPr>
          <p:nvPr>
            <p:ph type="sldNum" sz="quarter" idx="12"/>
          </p:nvPr>
        </p:nvSpPr>
        <p:spPr/>
        <p:txBody>
          <a:bodyPr/>
          <a:lstStyle/>
          <a:p>
            <a:fld id="{DA1CCDC3-7CDF-DA4B-ACD9-2247AEF3899A}" type="slidenum">
              <a:rPr lang="en-US" smtClean="0"/>
              <a:t>12</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560" y="1191941"/>
            <a:ext cx="7620000" cy="5772150"/>
          </a:xfrm>
          <a:prstGeom prst="rect">
            <a:avLst/>
          </a:prstGeom>
        </p:spPr>
      </p:pic>
    </p:spTree>
    <p:extLst>
      <p:ext uri="{BB962C8B-B14F-4D97-AF65-F5344CB8AC3E}">
        <p14:creationId xmlns:p14="http://schemas.microsoft.com/office/powerpoint/2010/main" val="2194928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Repealing Obamacare: 6 dilemmas</a:t>
            </a:r>
          </a:p>
        </p:txBody>
      </p:sp>
      <p:sp>
        <p:nvSpPr>
          <p:cNvPr id="4" name="Slide Number Placeholder 3"/>
          <p:cNvSpPr>
            <a:spLocks noGrp="1"/>
          </p:cNvSpPr>
          <p:nvPr>
            <p:ph type="sldNum" sz="quarter" idx="12"/>
          </p:nvPr>
        </p:nvSpPr>
        <p:spPr/>
        <p:txBody>
          <a:bodyPr/>
          <a:lstStyle/>
          <a:p>
            <a:fld id="{DA1CCDC3-7CDF-DA4B-ACD9-2247AEF3899A}" type="slidenum">
              <a:rPr lang="en-US" smtClean="0"/>
              <a:t>13</a:t>
            </a:fld>
            <a:endParaRPr lang="en-US" dirty="0"/>
          </a:p>
        </p:txBody>
      </p:sp>
      <p:sp>
        <p:nvSpPr>
          <p:cNvPr id="3" name="Content Placeholder 2"/>
          <p:cNvSpPr>
            <a:spLocks noGrp="1"/>
          </p:cNvSpPr>
          <p:nvPr>
            <p:ph idx="1"/>
          </p:nvPr>
        </p:nvSpPr>
        <p:spPr>
          <a:xfrm>
            <a:off x="160779" y="1294306"/>
            <a:ext cx="8857098" cy="5546111"/>
          </a:xfrm>
        </p:spPr>
        <p:txBody>
          <a:bodyPr>
            <a:noAutofit/>
          </a:bodyPr>
          <a:lstStyle/>
          <a:p>
            <a:pPr marL="695497" lvl="1" indent="-457200">
              <a:spcBef>
                <a:spcPts val="0"/>
              </a:spcBef>
              <a:spcAft>
                <a:spcPts val="600"/>
              </a:spcAft>
              <a:buClr>
                <a:schemeClr val="tx1"/>
              </a:buClr>
              <a:buSzPct val="100000"/>
              <a:buFont typeface="+mj-lt"/>
              <a:buAutoNum type="arabicPeriod"/>
            </a:pPr>
            <a:r>
              <a:rPr lang="en-US" sz="2400" dirty="0"/>
              <a:t>How do you repeal a law that benefits many of your constituents?</a:t>
            </a:r>
          </a:p>
          <a:p>
            <a:pPr marL="695497" lvl="1" indent="-457200">
              <a:spcBef>
                <a:spcPts val="0"/>
              </a:spcBef>
              <a:spcAft>
                <a:spcPts val="600"/>
              </a:spcAft>
              <a:buClr>
                <a:schemeClr val="tx1"/>
              </a:buClr>
              <a:buSzPct val="100000"/>
              <a:buFont typeface="+mj-lt"/>
              <a:buAutoNum type="arabicPeriod"/>
            </a:pPr>
            <a:r>
              <a:rPr lang="en-US" sz="2400" dirty="0"/>
              <a:t>Will partial and/or delayed repeal satisfy Republican voters?</a:t>
            </a:r>
          </a:p>
          <a:p>
            <a:pPr marL="695497" lvl="1" indent="-457200">
              <a:spcBef>
                <a:spcPts val="0"/>
              </a:spcBef>
              <a:spcAft>
                <a:spcPts val="600"/>
              </a:spcAft>
              <a:buClr>
                <a:schemeClr val="tx1"/>
              </a:buClr>
              <a:buSzPct val="100000"/>
              <a:buFont typeface="+mj-lt"/>
              <a:buAutoNum type="arabicPeriod"/>
            </a:pPr>
            <a:r>
              <a:rPr lang="en-US" sz="2400" dirty="0"/>
              <a:t>Can you repeal just the unpopular pieces of the ACA and still have something remaining that works?</a:t>
            </a:r>
          </a:p>
          <a:p>
            <a:pPr marL="695497" lvl="1" indent="-457200">
              <a:spcBef>
                <a:spcPts val="0"/>
              </a:spcBef>
              <a:spcAft>
                <a:spcPts val="600"/>
              </a:spcAft>
              <a:buClr>
                <a:schemeClr val="tx1"/>
              </a:buClr>
              <a:buSzPct val="100000"/>
              <a:buFont typeface="+mj-lt"/>
              <a:buAutoNum type="arabicPeriod"/>
            </a:pPr>
            <a:r>
              <a:rPr lang="en-US" sz="2400" dirty="0"/>
              <a:t>Can you do any of this in time for the 2018 elections without spooking the market?</a:t>
            </a:r>
          </a:p>
          <a:p>
            <a:pPr marL="695497" lvl="1" indent="-457200">
              <a:spcBef>
                <a:spcPts val="0"/>
              </a:spcBef>
              <a:spcAft>
                <a:spcPts val="600"/>
              </a:spcAft>
              <a:buClr>
                <a:schemeClr val="tx1"/>
              </a:buClr>
              <a:buSzPct val="100000"/>
              <a:buFont typeface="+mj-lt"/>
              <a:buAutoNum type="arabicPeriod"/>
            </a:pPr>
            <a:r>
              <a:rPr lang="en-US" sz="2400" dirty="0"/>
              <a:t>How do you keep Republican governors happy while you change the ACA’s Medicaid provisions?</a:t>
            </a:r>
          </a:p>
          <a:p>
            <a:pPr marL="695497" lvl="1" indent="-457200">
              <a:spcBef>
                <a:spcPts val="0"/>
              </a:spcBef>
              <a:spcAft>
                <a:spcPts val="600"/>
              </a:spcAft>
              <a:buClr>
                <a:schemeClr val="tx1"/>
              </a:buClr>
              <a:buSzPct val="100000"/>
              <a:buFont typeface="+mj-lt"/>
              <a:buAutoNum type="arabicPeriod"/>
            </a:pPr>
            <a:r>
              <a:rPr lang="en-US" sz="2400" dirty="0"/>
              <a:t>How do you get savings from repeal?</a:t>
            </a:r>
          </a:p>
          <a:p>
            <a:pPr lvl="1">
              <a:spcBef>
                <a:spcPts val="0"/>
              </a:spcBef>
              <a:spcAft>
                <a:spcPts val="600"/>
              </a:spcAft>
              <a:buClr>
                <a:schemeClr val="tx1"/>
              </a:buClr>
              <a:buSzPct val="100000"/>
              <a:buFont typeface="Arial" panose="020B0604020202020204" pitchFamily="34" charset="0"/>
              <a:buChar char="•"/>
            </a:pPr>
            <a:endParaRPr lang="en-US" sz="1200" dirty="0"/>
          </a:p>
          <a:p>
            <a:pPr lvl="1">
              <a:spcBef>
                <a:spcPts val="0"/>
              </a:spcBef>
              <a:spcAft>
                <a:spcPts val="600"/>
              </a:spcAft>
              <a:buClr>
                <a:schemeClr val="tx1"/>
              </a:buClr>
              <a:buSzPct val="100000"/>
              <a:buFont typeface="Arial" panose="020B0604020202020204" pitchFamily="34" charset="0"/>
              <a:buChar char="•"/>
            </a:pPr>
            <a:r>
              <a:rPr lang="en-US" sz="2400" dirty="0"/>
              <a:t>With </a:t>
            </a:r>
            <a:r>
              <a:rPr lang="en-US" sz="2400" u="sng" dirty="0"/>
              <a:t>live ammunition in the chamber</a:t>
            </a:r>
            <a:r>
              <a:rPr lang="en-US" sz="2400" dirty="0"/>
              <a:t>, talk of “repeal and replace” turned to “repeal and delay and replace”</a:t>
            </a:r>
          </a:p>
        </p:txBody>
      </p:sp>
      <p:sp>
        <p:nvSpPr>
          <p:cNvPr id="5" name="TextBox 4"/>
          <p:cNvSpPr txBox="1"/>
          <p:nvPr/>
        </p:nvSpPr>
        <p:spPr>
          <a:xfrm>
            <a:off x="3541486" y="7068457"/>
            <a:ext cx="2525485" cy="38472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162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79828" y="1301021"/>
            <a:ext cx="8778240" cy="5892403"/>
          </a:xfrm>
        </p:spPr>
        <p:txBody>
          <a:bodyPr>
            <a:noAutofit/>
          </a:bodyPr>
          <a:lstStyle/>
          <a:p>
            <a:pPr marL="342900" indent="-342900">
              <a:buClrTx/>
              <a:buFont typeface="Arial" panose="020B0604020202020204" pitchFamily="34" charset="0"/>
              <a:buChar char="•"/>
            </a:pPr>
            <a:r>
              <a:rPr lang="en-US" altLang="en-US" sz="2400" b="1" dirty="0"/>
              <a:t>Unsustainable growth in costs of care</a:t>
            </a:r>
          </a:p>
          <a:p>
            <a:pPr lvl="2">
              <a:buClrTx/>
              <a:buFont typeface="Arial" panose="020B0604020202020204" pitchFamily="34" charset="0"/>
              <a:buChar char="•"/>
            </a:pPr>
            <a:r>
              <a:rPr lang="en-US" altLang="en-US" sz="2200" dirty="0"/>
              <a:t>U.S. leads world in spending per capita and % of GDP</a:t>
            </a:r>
          </a:p>
          <a:p>
            <a:pPr lvl="2">
              <a:buClrTx/>
              <a:buFont typeface="Arial" panose="020B0604020202020204" pitchFamily="34" charset="0"/>
              <a:buChar char="•"/>
            </a:pPr>
            <a:r>
              <a:rPr lang="en-US" altLang="en-US" sz="2200" dirty="0"/>
              <a:t>Health costs rise faster than GDP even in good years</a:t>
            </a:r>
          </a:p>
          <a:p>
            <a:pPr marL="342900" indent="-342900">
              <a:buClrTx/>
              <a:buFont typeface="Arial" panose="020B0604020202020204" pitchFamily="34" charset="0"/>
              <a:buChar char="•"/>
            </a:pPr>
            <a:r>
              <a:rPr lang="en-US" altLang="en-US" sz="2400" b="1" dirty="0">
                <a:solidFill>
                  <a:srgbClr val="000000"/>
                </a:solidFill>
              </a:rPr>
              <a:t>Care costs drive relentless premium increases</a:t>
            </a:r>
          </a:p>
          <a:p>
            <a:pPr lvl="2">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Between 1999 and 2015, premiums increased by 203 percent, outpacing both inflation and workers’ earnings</a:t>
            </a:r>
          </a:p>
          <a:p>
            <a:pPr lvl="2">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1990s managed care </a:t>
            </a:r>
            <a:r>
              <a:rPr lang="ja-JP" altLang="en-US" sz="2200" dirty="0">
                <a:latin typeface="Arial" panose="020B0604020202020204" pitchFamily="34" charset="0"/>
                <a:ea typeface="MS PGothic" panose="020B0600070205080204" pitchFamily="34" charset="-128"/>
                <a:cs typeface="Arial" panose="020B0604020202020204" pitchFamily="34" charset="0"/>
              </a:rPr>
              <a:t>“</a:t>
            </a:r>
            <a:r>
              <a:rPr lang="en-US" altLang="ja-JP" sz="2200" dirty="0">
                <a:latin typeface="Arial" panose="020B0604020202020204" pitchFamily="34" charset="0"/>
                <a:ea typeface="MS PGothic" panose="020B0600070205080204" pitchFamily="34" charset="-128"/>
                <a:cs typeface="Arial" panose="020B0604020202020204" pitchFamily="34" charset="0"/>
              </a:rPr>
              <a:t>revolution</a:t>
            </a:r>
            <a:r>
              <a:rPr lang="ja-JP" altLang="en-US" sz="2200" dirty="0">
                <a:latin typeface="Arial" panose="020B0604020202020204" pitchFamily="34" charset="0"/>
                <a:ea typeface="MS PGothic" panose="020B0600070205080204" pitchFamily="34" charset="-128"/>
                <a:cs typeface="Arial" panose="020B0604020202020204" pitchFamily="34" charset="0"/>
              </a:rPr>
              <a:t>”</a:t>
            </a:r>
            <a:r>
              <a:rPr lang="en-US" altLang="ja-JP" sz="2200" dirty="0">
                <a:latin typeface="Arial" panose="020B0604020202020204" pitchFamily="34" charset="0"/>
                <a:ea typeface="MS PGothic" panose="020B0600070205080204" pitchFamily="34" charset="-128"/>
                <a:cs typeface="Arial" panose="020B0604020202020204" pitchFamily="34" charset="0"/>
              </a:rPr>
              <a:t> was about market power, not changing underlying costs</a:t>
            </a:r>
          </a:p>
          <a:p>
            <a:pPr lvl="2">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Premium growth moderated by benefit dilution—a blunt tool</a:t>
            </a:r>
          </a:p>
          <a:p>
            <a:pPr lvl="2">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Only recently is attention shifting to delivery system reform</a:t>
            </a:r>
            <a:endParaRPr lang="en-US" altLang="en-US" sz="2200" dirty="0"/>
          </a:p>
          <a:p>
            <a:pPr marL="342900" indent="-342900">
              <a:buClrTx/>
              <a:buFont typeface="Arial" panose="020B0604020202020204" pitchFamily="34" charset="0"/>
              <a:buChar char="•"/>
            </a:pPr>
            <a:r>
              <a:rPr lang="en-US" altLang="en-US" sz="2200" b="1" dirty="0">
                <a:solidFill>
                  <a:srgbClr val="000000"/>
                </a:solidFill>
              </a:rPr>
              <a:t>D</a:t>
            </a:r>
            <a:r>
              <a:rPr lang="en-US" altLang="en-US" sz="2400" b="1" dirty="0">
                <a:solidFill>
                  <a:srgbClr val="000000"/>
                </a:solidFill>
              </a:rPr>
              <a:t>ubious care quality</a:t>
            </a:r>
          </a:p>
          <a:p>
            <a:pPr lvl="2">
              <a:buClrTx/>
              <a:buFont typeface="Arial" panose="020B0604020202020204" pitchFamily="34" charset="0"/>
              <a:buChar char="•"/>
            </a:pPr>
            <a:r>
              <a:rPr lang="en-US" altLang="en-US" sz="2200" dirty="0"/>
              <a:t>Treatment of given diagnosis depends on location</a:t>
            </a:r>
          </a:p>
          <a:p>
            <a:pPr lvl="2">
              <a:buClrTx/>
              <a:buFont typeface="Arial" panose="020B0604020202020204" pitchFamily="34" charset="0"/>
              <a:buChar char="•"/>
            </a:pPr>
            <a:r>
              <a:rPr lang="en-US" altLang="en-US" sz="2200" dirty="0"/>
              <a:t>Known appropriate care not provided almost half the time</a:t>
            </a:r>
          </a:p>
          <a:p>
            <a:pPr lvl="2">
              <a:buClrTx/>
              <a:buFont typeface="Arial" panose="020B0604020202020204" pitchFamily="34" charset="0"/>
              <a:buChar char="•"/>
            </a:pPr>
            <a:r>
              <a:rPr lang="en-US" altLang="en-US" sz="2200" dirty="0"/>
              <a:t>Significant disparities in health and health care</a:t>
            </a:r>
          </a:p>
        </p:txBody>
      </p:sp>
      <p:sp>
        <p:nvSpPr>
          <p:cNvPr id="7" name="Title 1"/>
          <p:cNvSpPr>
            <a:spLocks noGrp="1"/>
          </p:cNvSpPr>
          <p:nvPr>
            <p:ph type="title"/>
          </p:nvPr>
        </p:nvSpPr>
        <p:spPr>
          <a:xfrm>
            <a:off x="131307" y="1"/>
            <a:ext cx="9363213" cy="948267"/>
          </a:xfrm>
        </p:spPr>
        <p:txBody>
          <a:bodyPr>
            <a:normAutofit fontScale="90000"/>
          </a:bodyPr>
          <a:lstStyle/>
          <a:p>
            <a:r>
              <a:rPr lang="en-US" sz="3600" dirty="0"/>
              <a:t>Why health reform is always on the agenda</a:t>
            </a:r>
          </a:p>
        </p:txBody>
      </p:sp>
    </p:spTree>
    <p:extLst>
      <p:ext uri="{BB962C8B-B14F-4D97-AF65-F5344CB8AC3E}">
        <p14:creationId xmlns:p14="http://schemas.microsoft.com/office/powerpoint/2010/main" val="4156499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Health care is complicated.  Who knew?</a:t>
            </a:r>
          </a:p>
        </p:txBody>
      </p:sp>
      <p:sp>
        <p:nvSpPr>
          <p:cNvPr id="3" name="Slide Number Placeholder 2"/>
          <p:cNvSpPr>
            <a:spLocks noGrp="1"/>
          </p:cNvSpPr>
          <p:nvPr>
            <p:ph type="sldNum" sz="quarter" idx="12"/>
          </p:nvPr>
        </p:nvSpPr>
        <p:spPr/>
        <p:txBody>
          <a:bodyPr/>
          <a:lstStyle/>
          <a:p>
            <a:fld id="{DA1CCDC3-7CDF-DA4B-ACD9-2247AEF3899A}" type="slidenum">
              <a:rPr lang="en-US" smtClean="0"/>
              <a:t>15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080" y="1432435"/>
            <a:ext cx="7315200" cy="5047488"/>
          </a:xfrm>
          <a:prstGeom prst="rect">
            <a:avLst/>
          </a:prstGeom>
        </p:spPr>
      </p:pic>
    </p:spTree>
    <p:extLst>
      <p:ext uri="{BB962C8B-B14F-4D97-AF65-F5344CB8AC3E}">
        <p14:creationId xmlns:p14="http://schemas.microsoft.com/office/powerpoint/2010/main" val="150085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might things move forward?</a:t>
            </a:r>
          </a:p>
        </p:txBody>
      </p:sp>
      <p:sp>
        <p:nvSpPr>
          <p:cNvPr id="4" name="Slide Number Placeholder 3"/>
          <p:cNvSpPr>
            <a:spLocks noGrp="1"/>
          </p:cNvSpPr>
          <p:nvPr>
            <p:ph type="sldNum" sz="quarter" idx="12"/>
          </p:nvPr>
        </p:nvSpPr>
        <p:spPr/>
        <p:txBody>
          <a:bodyPr/>
          <a:lstStyle/>
          <a:p>
            <a:fld id="{DA1CCDC3-7CDF-DA4B-ACD9-2247AEF3899A}" type="slidenum">
              <a:rPr lang="en-US" smtClean="0"/>
              <a:t>16</a:t>
            </a:fld>
            <a:endParaRPr lang="en-US" dirty="0"/>
          </a:p>
        </p:txBody>
      </p:sp>
      <p:sp>
        <p:nvSpPr>
          <p:cNvPr id="3" name="Content Placeholder 2"/>
          <p:cNvSpPr>
            <a:spLocks noGrp="1"/>
          </p:cNvSpPr>
          <p:nvPr>
            <p:ph idx="1"/>
          </p:nvPr>
        </p:nvSpPr>
        <p:spPr>
          <a:xfrm>
            <a:off x="160779" y="1284926"/>
            <a:ext cx="8857098" cy="5679165"/>
          </a:xfrm>
        </p:spPr>
        <p:txBody>
          <a:bodyPr>
            <a:noAutofit/>
          </a:bodyPr>
          <a:lstStyle/>
          <a:p>
            <a:pPr lvl="1">
              <a:spcBef>
                <a:spcPts val="0"/>
              </a:spcBef>
              <a:spcAft>
                <a:spcPts val="600"/>
              </a:spcAft>
              <a:buClr>
                <a:schemeClr val="tx1"/>
              </a:buClr>
              <a:buSzPct val="100000"/>
              <a:buFont typeface="Arial" panose="020B0604020202020204" pitchFamily="34" charset="0"/>
              <a:buChar char="•"/>
            </a:pPr>
            <a:r>
              <a:rPr lang="en-US" sz="2400" dirty="0"/>
              <a:t>Despite bold claims of action on Day 1, most changes to ACA require legislative action.</a:t>
            </a:r>
            <a:endParaRPr lang="en-US" sz="2200" dirty="0"/>
          </a:p>
          <a:p>
            <a:pPr lvl="2">
              <a:spcBef>
                <a:spcPts val="0"/>
              </a:spcBef>
              <a:spcAft>
                <a:spcPts val="600"/>
              </a:spcAft>
              <a:buClr>
                <a:schemeClr val="tx1"/>
              </a:buClr>
              <a:buSzPct val="100000"/>
              <a:buFont typeface="Arial" panose="020B0604020202020204" pitchFamily="34" charset="0"/>
              <a:buChar char="•"/>
            </a:pPr>
            <a:endParaRPr lang="en-US" sz="1000" dirty="0"/>
          </a:p>
          <a:p>
            <a:pPr lvl="1">
              <a:spcBef>
                <a:spcPts val="0"/>
              </a:spcBef>
              <a:spcAft>
                <a:spcPts val="600"/>
              </a:spcAft>
              <a:buClr>
                <a:schemeClr val="tx1"/>
              </a:buClr>
              <a:buSzPct val="100000"/>
              <a:buFont typeface="Arial" panose="020B0604020202020204" pitchFamily="34" charset="0"/>
              <a:buChar char="•"/>
            </a:pPr>
            <a:r>
              <a:rPr lang="en-US" sz="2400" dirty="0"/>
              <a:t>To become law, identical bill must pass both House &amp; Senate</a:t>
            </a:r>
          </a:p>
          <a:p>
            <a:pPr lvl="2">
              <a:spcBef>
                <a:spcPts val="0"/>
              </a:spcBef>
              <a:spcAft>
                <a:spcPts val="600"/>
              </a:spcAft>
              <a:buClr>
                <a:schemeClr val="tx1"/>
              </a:buClr>
              <a:buSzPct val="100000"/>
              <a:buFont typeface="Arial" panose="020B0604020202020204" pitchFamily="34" charset="0"/>
              <a:buChar char="•"/>
            </a:pPr>
            <a:r>
              <a:rPr lang="en-US" sz="2200" dirty="0"/>
              <a:t>In the House, majority can do what it wants</a:t>
            </a:r>
          </a:p>
          <a:p>
            <a:pPr lvl="2">
              <a:spcBef>
                <a:spcPts val="0"/>
              </a:spcBef>
              <a:spcAft>
                <a:spcPts val="600"/>
              </a:spcAft>
              <a:buClr>
                <a:schemeClr val="tx1"/>
              </a:buClr>
              <a:buSzPct val="100000"/>
              <a:buFont typeface="Arial" panose="020B0604020202020204" pitchFamily="34" charset="0"/>
              <a:buChar char="•"/>
            </a:pPr>
            <a:r>
              <a:rPr lang="en-US" sz="2200" dirty="0"/>
              <a:t>The Senate is more complicated; 60 votes needed for most legislation (but see below) and considerable deference to individual senators</a:t>
            </a:r>
          </a:p>
          <a:p>
            <a:pPr marL="847465" lvl="3" indent="0">
              <a:spcBef>
                <a:spcPts val="0"/>
              </a:spcBef>
              <a:spcAft>
                <a:spcPts val="600"/>
              </a:spcAft>
              <a:buClr>
                <a:schemeClr val="tx1"/>
              </a:buClr>
              <a:buSzPct val="100000"/>
              <a:buNone/>
            </a:pPr>
            <a:endParaRPr lang="en-US" sz="1200" dirty="0"/>
          </a:p>
          <a:p>
            <a:pPr lvl="1">
              <a:spcBef>
                <a:spcPts val="0"/>
              </a:spcBef>
              <a:spcAft>
                <a:spcPts val="600"/>
              </a:spcAft>
              <a:buClr>
                <a:schemeClr val="tx1"/>
              </a:buClr>
              <a:buSzPct val="100000"/>
              <a:buFont typeface="Arial" panose="020B0604020202020204" pitchFamily="34" charset="0"/>
              <a:buChar char="•"/>
            </a:pPr>
            <a:r>
              <a:rPr lang="en-US" sz="2400" dirty="0"/>
              <a:t>Slim majorities give factions power in both chambers</a:t>
            </a:r>
          </a:p>
          <a:p>
            <a:pPr lvl="2">
              <a:spcBef>
                <a:spcPts val="0"/>
              </a:spcBef>
              <a:spcAft>
                <a:spcPts val="600"/>
              </a:spcAft>
              <a:buClr>
                <a:schemeClr val="tx1"/>
              </a:buClr>
              <a:buSzPct val="100000"/>
              <a:buFont typeface="Arial" panose="020B0604020202020204" pitchFamily="34" charset="0"/>
              <a:buChar char="•"/>
            </a:pPr>
            <a:endParaRPr lang="en-US" dirty="0"/>
          </a:p>
          <a:p>
            <a:pPr lvl="1">
              <a:spcBef>
                <a:spcPts val="0"/>
              </a:spcBef>
              <a:spcAft>
                <a:spcPts val="600"/>
              </a:spcAft>
              <a:buClr>
                <a:schemeClr val="tx1"/>
              </a:buClr>
              <a:buSzPct val="100000"/>
              <a:buFont typeface="Arial" panose="020B0604020202020204" pitchFamily="34" charset="0"/>
              <a:buChar char="•"/>
            </a:pPr>
            <a:r>
              <a:rPr lang="en-US" sz="2400" dirty="0"/>
              <a:t>Three-part strategy:</a:t>
            </a:r>
          </a:p>
          <a:p>
            <a:pPr lvl="2">
              <a:spcBef>
                <a:spcPts val="0"/>
              </a:spcBef>
              <a:spcAft>
                <a:spcPts val="600"/>
              </a:spcAft>
              <a:buClr>
                <a:schemeClr val="tx1"/>
              </a:buClr>
              <a:buSzPct val="100000"/>
              <a:buFont typeface="Arial" panose="020B0604020202020204" pitchFamily="34" charset="0"/>
              <a:buChar char="•"/>
            </a:pPr>
            <a:r>
              <a:rPr lang="en-US" sz="2200" dirty="0"/>
              <a:t>Use “budget reconciliation” process to bypass Senate rules</a:t>
            </a:r>
          </a:p>
          <a:p>
            <a:pPr lvl="2">
              <a:spcBef>
                <a:spcPts val="0"/>
              </a:spcBef>
              <a:spcAft>
                <a:spcPts val="600"/>
              </a:spcAft>
              <a:buClr>
                <a:schemeClr val="tx1"/>
              </a:buClr>
              <a:buSzPct val="100000"/>
              <a:buFont typeface="Arial" panose="020B0604020202020204" pitchFamily="34" charset="0"/>
              <a:buChar char="•"/>
            </a:pPr>
            <a:r>
              <a:rPr lang="en-US" sz="2200" dirty="0"/>
              <a:t>Use White House authority to make administrative changes</a:t>
            </a:r>
          </a:p>
          <a:p>
            <a:pPr lvl="2">
              <a:spcBef>
                <a:spcPts val="0"/>
              </a:spcBef>
              <a:spcAft>
                <a:spcPts val="600"/>
              </a:spcAft>
              <a:buClr>
                <a:schemeClr val="tx1"/>
              </a:buClr>
              <a:buSzPct val="100000"/>
              <a:buFont typeface="Arial" panose="020B0604020202020204" pitchFamily="34" charset="0"/>
              <a:buChar char="•"/>
            </a:pPr>
            <a:r>
              <a:rPr lang="en-US" sz="2200" dirty="0"/>
              <a:t>Find 8 Democrats to pass non-budget changes next year</a:t>
            </a:r>
          </a:p>
        </p:txBody>
      </p:sp>
      <p:sp>
        <p:nvSpPr>
          <p:cNvPr id="5" name="TextBox 4"/>
          <p:cNvSpPr txBox="1"/>
          <p:nvPr/>
        </p:nvSpPr>
        <p:spPr>
          <a:xfrm>
            <a:off x="3541486" y="7068457"/>
            <a:ext cx="2525485" cy="38472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1222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Budget reconciliation (expert aside)</a:t>
            </a:r>
          </a:p>
        </p:txBody>
      </p:sp>
      <p:sp>
        <p:nvSpPr>
          <p:cNvPr id="4" name="Slide Number Placeholder 3"/>
          <p:cNvSpPr>
            <a:spLocks noGrp="1"/>
          </p:cNvSpPr>
          <p:nvPr>
            <p:ph type="sldNum" sz="quarter" idx="12"/>
          </p:nvPr>
        </p:nvSpPr>
        <p:spPr/>
        <p:txBody>
          <a:bodyPr/>
          <a:lstStyle/>
          <a:p>
            <a:fld id="{DA1CCDC3-7CDF-DA4B-ACD9-2247AEF3899A}" type="slidenum">
              <a:rPr lang="en-US" smtClean="0"/>
              <a:t>17</a:t>
            </a:fld>
            <a:endParaRPr lang="en-US" dirty="0"/>
          </a:p>
        </p:txBody>
      </p:sp>
      <p:sp>
        <p:nvSpPr>
          <p:cNvPr id="3" name="Content Placeholder 2"/>
          <p:cNvSpPr>
            <a:spLocks noGrp="1"/>
          </p:cNvSpPr>
          <p:nvPr>
            <p:ph idx="1"/>
          </p:nvPr>
        </p:nvSpPr>
        <p:spPr>
          <a:xfrm>
            <a:off x="160779" y="1223966"/>
            <a:ext cx="8857098" cy="5546111"/>
          </a:xfrm>
        </p:spPr>
        <p:txBody>
          <a:bodyPr>
            <a:noAutofit/>
          </a:bodyPr>
          <a:lstStyle/>
          <a:p>
            <a:pPr lvl="1">
              <a:spcBef>
                <a:spcPts val="0"/>
              </a:spcBef>
              <a:spcAft>
                <a:spcPts val="600"/>
              </a:spcAft>
              <a:buClr>
                <a:schemeClr val="tx1"/>
              </a:buClr>
              <a:buSzPct val="100000"/>
              <a:buFont typeface="Arial" panose="020B0604020202020204" pitchFamily="34" charset="0"/>
              <a:buChar char="•"/>
            </a:pPr>
            <a:r>
              <a:rPr lang="en-US" sz="2400" dirty="0"/>
              <a:t>Often referred to as an “arcane” parliamentary procedure, budget reconciliation is in fact a frequently used tool to move important legislation through the Senate </a:t>
            </a:r>
          </a:p>
          <a:p>
            <a:pPr lvl="2">
              <a:spcBef>
                <a:spcPts val="0"/>
              </a:spcBef>
              <a:spcAft>
                <a:spcPts val="600"/>
              </a:spcAft>
              <a:buClr>
                <a:schemeClr val="tx1"/>
              </a:buClr>
              <a:buSzPct val="100000"/>
              <a:buFont typeface="Arial" panose="020B0604020202020204" pitchFamily="34" charset="0"/>
              <a:buChar char="•"/>
            </a:pPr>
            <a:r>
              <a:rPr lang="en-US" sz="2200" dirty="0"/>
              <a:t>Limits debate to 20 hours, prohibits filibusters, requires 51 votes for passage instead of 60, can only be used once for a fiscal year</a:t>
            </a:r>
          </a:p>
          <a:p>
            <a:pPr lvl="2">
              <a:spcBef>
                <a:spcPts val="0"/>
              </a:spcBef>
              <a:spcAft>
                <a:spcPts val="600"/>
              </a:spcAft>
              <a:buClr>
                <a:schemeClr val="tx1"/>
              </a:buClr>
              <a:buSzPct val="100000"/>
              <a:buFont typeface="Arial" panose="020B0604020202020204" pitchFamily="34" charset="0"/>
              <a:buChar char="•"/>
            </a:pPr>
            <a:r>
              <a:rPr lang="en-US" sz="2200" dirty="0"/>
              <a:t>Congress passes a budget resolution that “instructs” the committees of jurisdiction to change existing law to bring spending and taxes in line with the resolution</a:t>
            </a:r>
          </a:p>
          <a:p>
            <a:pPr lvl="2">
              <a:spcBef>
                <a:spcPts val="0"/>
              </a:spcBef>
              <a:spcAft>
                <a:spcPts val="600"/>
              </a:spcAft>
              <a:buClr>
                <a:schemeClr val="tx1"/>
              </a:buClr>
              <a:buSzPct val="100000"/>
              <a:buFont typeface="Arial" panose="020B0604020202020204" pitchFamily="34" charset="0"/>
              <a:buChar char="•"/>
            </a:pPr>
            <a:r>
              <a:rPr lang="en-US" sz="2200" dirty="0"/>
              <a:t>Specific dollar targets for specific committees (CBO scores)</a:t>
            </a:r>
          </a:p>
          <a:p>
            <a:pPr lvl="1">
              <a:spcBef>
                <a:spcPts val="0"/>
              </a:spcBef>
              <a:spcAft>
                <a:spcPts val="600"/>
              </a:spcAft>
              <a:buClr>
                <a:schemeClr val="tx1"/>
              </a:buClr>
              <a:buSzPct val="100000"/>
              <a:buFont typeface="Arial" panose="020B0604020202020204" pitchFamily="34" charset="0"/>
              <a:buChar char="•"/>
            </a:pPr>
            <a:r>
              <a:rPr lang="en-US" sz="2400" u="sng" dirty="0"/>
              <a:t>Byrd rule</a:t>
            </a:r>
            <a:r>
              <a:rPr lang="en-US" sz="2400" dirty="0"/>
              <a:t>: parliamentary rule that provisions can be included only if they intentionally produce change spending or taxes</a:t>
            </a:r>
          </a:p>
          <a:p>
            <a:pPr lvl="2">
              <a:spcBef>
                <a:spcPts val="0"/>
              </a:spcBef>
              <a:spcAft>
                <a:spcPts val="600"/>
              </a:spcAft>
              <a:buClr>
                <a:schemeClr val="tx1"/>
              </a:buClr>
              <a:buSzPct val="100000"/>
              <a:buFont typeface="Arial" panose="020B0604020202020204" pitchFamily="34" charset="0"/>
              <a:buChar char="•"/>
            </a:pPr>
            <a:r>
              <a:rPr lang="en-US" sz="2200" dirty="0"/>
              <a:t>Provisions that do not meet this standard (examined during a “Byrd bath”) are ruled extraneous and informally referred to as “Byrd droppings”</a:t>
            </a:r>
          </a:p>
        </p:txBody>
      </p:sp>
      <p:sp>
        <p:nvSpPr>
          <p:cNvPr id="5" name="TextBox 4"/>
          <p:cNvSpPr txBox="1"/>
          <p:nvPr/>
        </p:nvSpPr>
        <p:spPr>
          <a:xfrm>
            <a:off x="3541486" y="7068457"/>
            <a:ext cx="2525485" cy="38472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3642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Possible elements of ACA replacement</a:t>
            </a:r>
          </a:p>
        </p:txBody>
      </p:sp>
      <p:pic>
        <p:nvPicPr>
          <p:cNvPr id="6" name="Content Placeholder 5"/>
          <p:cNvPicPr>
            <a:picLocks noGrp="1" noChangeAspect="1"/>
          </p:cNvPicPr>
          <p:nvPr>
            <p:ph sz="half" idx="1"/>
          </p:nvPr>
        </p:nvPicPr>
        <p:blipFill>
          <a:blip r:embed="rId2"/>
          <a:stretch>
            <a:fillRect/>
          </a:stretch>
        </p:blipFill>
        <p:spPr>
          <a:xfrm>
            <a:off x="314325" y="1859573"/>
            <a:ext cx="4241800" cy="4058016"/>
          </a:xfrm>
          <a:prstGeom prst="rect">
            <a:avLst/>
          </a:prstGeom>
        </p:spPr>
      </p:pic>
      <p:sp>
        <p:nvSpPr>
          <p:cNvPr id="4" name="Slide Number Placeholder 3"/>
          <p:cNvSpPr>
            <a:spLocks noGrp="1"/>
          </p:cNvSpPr>
          <p:nvPr>
            <p:ph type="sldNum" sz="quarter" idx="12"/>
          </p:nvPr>
        </p:nvSpPr>
        <p:spPr/>
        <p:txBody>
          <a:bodyPr/>
          <a:lstStyle/>
          <a:p>
            <a:fld id="{DA1CCDC3-7CDF-DA4B-ACD9-2247AEF3899A}" type="slidenum">
              <a:rPr lang="en-US" smtClean="0"/>
              <a:t>18</a:t>
            </a:fld>
            <a:endParaRPr lang="en-US" dirty="0"/>
          </a:p>
        </p:txBody>
      </p:sp>
      <p:sp>
        <p:nvSpPr>
          <p:cNvPr id="5" name="Content Placeholder 4"/>
          <p:cNvSpPr>
            <a:spLocks noGrp="1"/>
          </p:cNvSpPr>
          <p:nvPr>
            <p:ph sz="half" idx="13"/>
          </p:nvPr>
        </p:nvSpPr>
        <p:spPr/>
        <p:txBody>
          <a:bodyPr>
            <a:normAutofit fontScale="77500" lnSpcReduction="20000"/>
          </a:bodyPr>
          <a:lstStyle/>
          <a:p>
            <a:pPr lvl="1">
              <a:spcBef>
                <a:spcPts val="0"/>
              </a:spcBef>
              <a:spcAft>
                <a:spcPts val="600"/>
              </a:spcAft>
              <a:buClr>
                <a:schemeClr val="tx1"/>
              </a:buClr>
              <a:buSzPct val="100000"/>
              <a:buFont typeface="Arial" panose="020B0604020202020204" pitchFamily="34" charset="0"/>
              <a:buChar char="•"/>
            </a:pPr>
            <a:r>
              <a:rPr lang="en-US" sz="2600" dirty="0"/>
              <a:t>Link guaranteed issue to </a:t>
            </a:r>
            <a:r>
              <a:rPr lang="en-US" sz="2600" u="sng" dirty="0"/>
              <a:t>continuous coverage</a:t>
            </a:r>
            <a:r>
              <a:rPr lang="en-US" sz="2600" dirty="0"/>
              <a:t> not the individual mandate</a:t>
            </a:r>
          </a:p>
          <a:p>
            <a:pPr lvl="1">
              <a:spcBef>
                <a:spcPts val="0"/>
              </a:spcBef>
              <a:spcAft>
                <a:spcPts val="600"/>
              </a:spcAft>
              <a:buClr>
                <a:schemeClr val="tx1"/>
              </a:buClr>
              <a:buSzPct val="100000"/>
              <a:buFont typeface="Arial" panose="020B0604020202020204" pitchFamily="34" charset="0"/>
              <a:buChar char="•"/>
            </a:pPr>
            <a:endParaRPr lang="en-US" sz="900" dirty="0"/>
          </a:p>
          <a:p>
            <a:pPr lvl="1">
              <a:spcBef>
                <a:spcPts val="0"/>
              </a:spcBef>
              <a:spcAft>
                <a:spcPts val="600"/>
              </a:spcAft>
              <a:buClr>
                <a:schemeClr val="tx1"/>
              </a:buClr>
              <a:buSzPct val="100000"/>
              <a:buFont typeface="Arial" panose="020B0604020202020204" pitchFamily="34" charset="0"/>
              <a:buChar char="•"/>
            </a:pPr>
            <a:r>
              <a:rPr lang="en-US" sz="2600" dirty="0"/>
              <a:t>Much </a:t>
            </a:r>
            <a:r>
              <a:rPr lang="en-US" sz="2600" u="sng" dirty="0"/>
              <a:t>less regulation</a:t>
            </a:r>
            <a:r>
              <a:rPr lang="en-US" sz="2600" dirty="0"/>
              <a:t> of benefit design and premiums</a:t>
            </a:r>
          </a:p>
          <a:p>
            <a:pPr lvl="1">
              <a:spcBef>
                <a:spcPts val="0"/>
              </a:spcBef>
              <a:spcAft>
                <a:spcPts val="600"/>
              </a:spcAft>
              <a:buClr>
                <a:schemeClr val="tx1"/>
              </a:buClr>
              <a:buSzPct val="100000"/>
              <a:buFont typeface="Arial" panose="020B0604020202020204" pitchFamily="34" charset="0"/>
              <a:buChar char="•"/>
            </a:pPr>
            <a:endParaRPr lang="en-US" sz="900" dirty="0"/>
          </a:p>
          <a:p>
            <a:pPr lvl="1">
              <a:spcBef>
                <a:spcPts val="0"/>
              </a:spcBef>
              <a:spcAft>
                <a:spcPts val="600"/>
              </a:spcAft>
              <a:buClr>
                <a:schemeClr val="tx1"/>
              </a:buClr>
              <a:buSzPct val="100000"/>
              <a:buFont typeface="Arial" panose="020B0604020202020204" pitchFamily="34" charset="0"/>
              <a:buChar char="•"/>
            </a:pPr>
            <a:r>
              <a:rPr lang="en-US" sz="2600" dirty="0"/>
              <a:t>High-deductible plans and </a:t>
            </a:r>
            <a:r>
              <a:rPr lang="en-US" sz="2600" u="sng" dirty="0"/>
              <a:t>health savings accounts</a:t>
            </a:r>
            <a:r>
              <a:rPr lang="en-US" sz="2600" dirty="0"/>
              <a:t> to keep subsidy costs down</a:t>
            </a:r>
          </a:p>
          <a:p>
            <a:pPr lvl="1">
              <a:spcBef>
                <a:spcPts val="0"/>
              </a:spcBef>
              <a:spcAft>
                <a:spcPts val="600"/>
              </a:spcAft>
              <a:buClr>
                <a:schemeClr val="tx1"/>
              </a:buClr>
              <a:buSzPct val="100000"/>
              <a:buFont typeface="Arial" panose="020B0604020202020204" pitchFamily="34" charset="0"/>
              <a:buChar char="•"/>
            </a:pPr>
            <a:endParaRPr lang="en-US" sz="900" dirty="0"/>
          </a:p>
          <a:p>
            <a:pPr lvl="1">
              <a:spcBef>
                <a:spcPts val="0"/>
              </a:spcBef>
              <a:spcAft>
                <a:spcPts val="600"/>
              </a:spcAft>
              <a:buClr>
                <a:schemeClr val="tx1"/>
              </a:buClr>
              <a:buSzPct val="100000"/>
              <a:buFont typeface="Arial" panose="020B0604020202020204" pitchFamily="34" charset="0"/>
              <a:buChar char="•"/>
            </a:pPr>
            <a:r>
              <a:rPr lang="en-US" sz="2800" dirty="0"/>
              <a:t>Base </a:t>
            </a:r>
            <a:r>
              <a:rPr lang="en-US" sz="2800" u="sng" dirty="0"/>
              <a:t>subsidies</a:t>
            </a:r>
            <a:r>
              <a:rPr lang="en-US" sz="2800" dirty="0"/>
              <a:t> on age, not income</a:t>
            </a:r>
          </a:p>
          <a:p>
            <a:pPr lvl="1">
              <a:spcBef>
                <a:spcPts val="0"/>
              </a:spcBef>
              <a:spcAft>
                <a:spcPts val="600"/>
              </a:spcAft>
              <a:buClr>
                <a:schemeClr val="tx1"/>
              </a:buClr>
              <a:buSzPct val="100000"/>
              <a:buFont typeface="Arial" panose="020B0604020202020204" pitchFamily="34" charset="0"/>
              <a:buChar char="•"/>
            </a:pPr>
            <a:endParaRPr lang="en-US" sz="900" dirty="0"/>
          </a:p>
          <a:p>
            <a:pPr lvl="1">
              <a:spcBef>
                <a:spcPts val="0"/>
              </a:spcBef>
              <a:spcAft>
                <a:spcPts val="600"/>
              </a:spcAft>
              <a:buClr>
                <a:schemeClr val="tx1"/>
              </a:buClr>
              <a:buSzPct val="100000"/>
              <a:buFont typeface="Arial" panose="020B0604020202020204" pitchFamily="34" charset="0"/>
              <a:buChar char="•"/>
            </a:pPr>
            <a:r>
              <a:rPr lang="en-US" sz="2800" dirty="0"/>
              <a:t>Allow/encourage sale of health insurance across </a:t>
            </a:r>
            <a:r>
              <a:rPr lang="en-US" sz="2800" u="sng" dirty="0"/>
              <a:t>state lines</a:t>
            </a:r>
          </a:p>
          <a:p>
            <a:pPr lvl="1">
              <a:spcBef>
                <a:spcPts val="0"/>
              </a:spcBef>
              <a:spcAft>
                <a:spcPts val="600"/>
              </a:spcAft>
              <a:buClr>
                <a:schemeClr val="tx1"/>
              </a:buClr>
              <a:buSzPct val="100000"/>
              <a:buFont typeface="Arial" panose="020B0604020202020204" pitchFamily="34" charset="0"/>
              <a:buChar char="•"/>
            </a:pPr>
            <a:endParaRPr lang="en-US" sz="900" dirty="0"/>
          </a:p>
          <a:p>
            <a:pPr lvl="1">
              <a:spcBef>
                <a:spcPts val="0"/>
              </a:spcBef>
              <a:spcAft>
                <a:spcPts val="600"/>
              </a:spcAft>
              <a:buClr>
                <a:schemeClr val="tx1"/>
              </a:buClr>
              <a:buSzPct val="100000"/>
              <a:buFont typeface="Arial" panose="020B0604020202020204" pitchFamily="34" charset="0"/>
              <a:buChar char="•"/>
            </a:pPr>
            <a:r>
              <a:rPr lang="en-US" sz="2800" u="sng" dirty="0"/>
              <a:t>Cap Medicaid</a:t>
            </a:r>
            <a:r>
              <a:rPr lang="en-US" sz="2800" dirty="0"/>
              <a:t>, give states more flexibility</a:t>
            </a:r>
          </a:p>
          <a:p>
            <a:endParaRPr lang="en-US" dirty="0"/>
          </a:p>
        </p:txBody>
      </p:sp>
    </p:spTree>
    <p:extLst>
      <p:ext uri="{BB962C8B-B14F-4D97-AF65-F5344CB8AC3E}">
        <p14:creationId xmlns:p14="http://schemas.microsoft.com/office/powerpoint/2010/main" val="15874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Health coverage: ACA vs House (R) Plan</a:t>
            </a:r>
          </a:p>
        </p:txBody>
      </p:sp>
      <p:sp>
        <p:nvSpPr>
          <p:cNvPr id="3" name="Slide Number Placeholder 2"/>
          <p:cNvSpPr>
            <a:spLocks noGrp="1"/>
          </p:cNvSpPr>
          <p:nvPr>
            <p:ph type="sldNum" sz="quarter" idx="12"/>
          </p:nvPr>
        </p:nvSpPr>
        <p:spPr/>
        <p:txBody>
          <a:bodyPr/>
          <a:lstStyle/>
          <a:p>
            <a:fld id="{DA1CCDC3-7CDF-DA4B-ACD9-2247AEF3899A}" type="slidenum">
              <a:rPr lang="en-US" smtClean="0"/>
              <a:t>19</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370" y="1208088"/>
            <a:ext cx="7677150" cy="5250180"/>
          </a:xfrm>
          <a:prstGeom prst="rect">
            <a:avLst/>
          </a:prstGeom>
        </p:spPr>
      </p:pic>
      <p:sp>
        <p:nvSpPr>
          <p:cNvPr id="5" name="TextBox 4"/>
          <p:cNvSpPr txBox="1"/>
          <p:nvPr/>
        </p:nvSpPr>
        <p:spPr>
          <a:xfrm>
            <a:off x="4812913" y="1755972"/>
            <a:ext cx="1684991" cy="246221"/>
          </a:xfrm>
          <a:prstGeom prst="rect">
            <a:avLst/>
          </a:prstGeom>
          <a:noFill/>
        </p:spPr>
        <p:txBody>
          <a:bodyPr wrap="square" rtlCol="0">
            <a:spAutoFit/>
          </a:bodyPr>
          <a:lstStyle/>
          <a:p>
            <a:r>
              <a:rPr lang="en-US" sz="1000" dirty="0"/>
              <a:t>Projected</a:t>
            </a:r>
          </a:p>
        </p:txBody>
      </p:sp>
      <p:sp>
        <p:nvSpPr>
          <p:cNvPr id="6" name="TextBox 5"/>
          <p:cNvSpPr txBox="1"/>
          <p:nvPr/>
        </p:nvSpPr>
        <p:spPr>
          <a:xfrm>
            <a:off x="1439802" y="1741518"/>
            <a:ext cx="550840" cy="246221"/>
          </a:xfrm>
          <a:prstGeom prst="rect">
            <a:avLst/>
          </a:prstGeom>
          <a:noFill/>
        </p:spPr>
        <p:txBody>
          <a:bodyPr wrap="square" rtlCol="0">
            <a:spAutoFit/>
          </a:bodyPr>
          <a:lstStyle/>
          <a:p>
            <a:r>
              <a:rPr lang="en-US" sz="1000" dirty="0"/>
              <a:t>Actual</a:t>
            </a:r>
          </a:p>
        </p:txBody>
      </p:sp>
      <p:sp>
        <p:nvSpPr>
          <p:cNvPr id="7" name="TextBox 6"/>
          <p:cNvSpPr txBox="1"/>
          <p:nvPr/>
        </p:nvSpPr>
        <p:spPr>
          <a:xfrm>
            <a:off x="2053752" y="1759432"/>
            <a:ext cx="1571481" cy="246221"/>
          </a:xfrm>
          <a:prstGeom prst="rect">
            <a:avLst/>
          </a:prstGeom>
          <a:noFill/>
        </p:spPr>
        <p:txBody>
          <a:bodyPr wrap="square" rtlCol="0">
            <a:spAutoFit/>
          </a:bodyPr>
          <a:lstStyle/>
          <a:p>
            <a:r>
              <a:rPr lang="en-US" sz="1000" dirty="0"/>
              <a:t>Pre-Affordable Care Act</a:t>
            </a:r>
          </a:p>
        </p:txBody>
      </p:sp>
      <p:sp>
        <p:nvSpPr>
          <p:cNvPr id="8" name="TextBox 7"/>
          <p:cNvSpPr txBox="1"/>
          <p:nvPr/>
        </p:nvSpPr>
        <p:spPr>
          <a:xfrm>
            <a:off x="2167041" y="6247051"/>
            <a:ext cx="479056" cy="246221"/>
          </a:xfrm>
          <a:prstGeom prst="rect">
            <a:avLst/>
          </a:prstGeom>
          <a:noFill/>
        </p:spPr>
        <p:txBody>
          <a:bodyPr wrap="square" rtlCol="0">
            <a:spAutoFit/>
          </a:bodyPr>
          <a:lstStyle/>
          <a:p>
            <a:r>
              <a:rPr lang="en-US" sz="1000" dirty="0"/>
              <a:t>2010</a:t>
            </a:r>
          </a:p>
        </p:txBody>
      </p:sp>
      <p:sp>
        <p:nvSpPr>
          <p:cNvPr id="9" name="TextBox 8"/>
          <p:cNvSpPr txBox="1"/>
          <p:nvPr/>
        </p:nvSpPr>
        <p:spPr>
          <a:xfrm>
            <a:off x="4140141" y="6253795"/>
            <a:ext cx="472320" cy="246221"/>
          </a:xfrm>
          <a:prstGeom prst="rect">
            <a:avLst/>
          </a:prstGeom>
          <a:noFill/>
        </p:spPr>
        <p:txBody>
          <a:bodyPr wrap="square" rtlCol="0">
            <a:spAutoFit/>
          </a:bodyPr>
          <a:lstStyle/>
          <a:p>
            <a:r>
              <a:rPr lang="en-US" sz="1000" dirty="0"/>
              <a:t>2015</a:t>
            </a:r>
          </a:p>
        </p:txBody>
      </p:sp>
      <p:sp>
        <p:nvSpPr>
          <p:cNvPr id="10" name="TextBox 9"/>
          <p:cNvSpPr txBox="1"/>
          <p:nvPr/>
        </p:nvSpPr>
        <p:spPr>
          <a:xfrm>
            <a:off x="6088965" y="6260539"/>
            <a:ext cx="472320" cy="246221"/>
          </a:xfrm>
          <a:prstGeom prst="rect">
            <a:avLst/>
          </a:prstGeom>
          <a:noFill/>
        </p:spPr>
        <p:txBody>
          <a:bodyPr wrap="square" rtlCol="0">
            <a:spAutoFit/>
          </a:bodyPr>
          <a:lstStyle/>
          <a:p>
            <a:r>
              <a:rPr lang="en-US" sz="1000" dirty="0"/>
              <a:t>2020</a:t>
            </a:r>
          </a:p>
        </p:txBody>
      </p:sp>
      <p:sp>
        <p:nvSpPr>
          <p:cNvPr id="11" name="TextBox 10"/>
          <p:cNvSpPr txBox="1"/>
          <p:nvPr/>
        </p:nvSpPr>
        <p:spPr>
          <a:xfrm>
            <a:off x="8045881" y="6259191"/>
            <a:ext cx="472320" cy="246221"/>
          </a:xfrm>
          <a:prstGeom prst="rect">
            <a:avLst/>
          </a:prstGeom>
          <a:noFill/>
        </p:spPr>
        <p:txBody>
          <a:bodyPr wrap="square" rtlCol="0">
            <a:spAutoFit/>
          </a:bodyPr>
          <a:lstStyle/>
          <a:p>
            <a:r>
              <a:rPr lang="en-US" sz="1000" dirty="0"/>
              <a:t>2020</a:t>
            </a:r>
          </a:p>
        </p:txBody>
      </p:sp>
      <p:sp>
        <p:nvSpPr>
          <p:cNvPr id="12" name="TextBox 11"/>
          <p:cNvSpPr txBox="1"/>
          <p:nvPr/>
        </p:nvSpPr>
        <p:spPr>
          <a:xfrm>
            <a:off x="6729377" y="4303615"/>
            <a:ext cx="1684991" cy="246221"/>
          </a:xfrm>
          <a:prstGeom prst="rect">
            <a:avLst/>
          </a:prstGeom>
          <a:noFill/>
        </p:spPr>
        <p:txBody>
          <a:bodyPr wrap="square" rtlCol="0">
            <a:spAutoFit/>
          </a:bodyPr>
          <a:lstStyle/>
          <a:p>
            <a:r>
              <a:rPr lang="en-US" sz="1000" dirty="0"/>
              <a:t>Affordable Care Act</a:t>
            </a:r>
          </a:p>
        </p:txBody>
      </p:sp>
      <p:sp>
        <p:nvSpPr>
          <p:cNvPr id="13" name="TextBox 12"/>
          <p:cNvSpPr txBox="1"/>
          <p:nvPr/>
        </p:nvSpPr>
        <p:spPr>
          <a:xfrm>
            <a:off x="6728029" y="2497751"/>
            <a:ext cx="1684991" cy="246221"/>
          </a:xfrm>
          <a:prstGeom prst="rect">
            <a:avLst/>
          </a:prstGeom>
          <a:noFill/>
        </p:spPr>
        <p:txBody>
          <a:bodyPr wrap="square" rtlCol="0">
            <a:spAutoFit/>
          </a:bodyPr>
          <a:lstStyle/>
          <a:p>
            <a:r>
              <a:rPr lang="en-US" sz="1000" dirty="0"/>
              <a:t>House GOP Plan</a:t>
            </a:r>
          </a:p>
        </p:txBody>
      </p:sp>
      <p:sp>
        <p:nvSpPr>
          <p:cNvPr id="14" name="TextBox 13"/>
          <p:cNvSpPr txBox="1"/>
          <p:nvPr/>
        </p:nvSpPr>
        <p:spPr>
          <a:xfrm>
            <a:off x="1270449" y="1492788"/>
            <a:ext cx="407484" cy="246221"/>
          </a:xfrm>
          <a:prstGeom prst="rect">
            <a:avLst/>
          </a:prstGeom>
          <a:noFill/>
        </p:spPr>
        <p:txBody>
          <a:bodyPr wrap="none" rtlCol="0">
            <a:spAutoFit/>
          </a:bodyPr>
          <a:lstStyle/>
          <a:p>
            <a:r>
              <a:rPr lang="en-US" sz="1000" dirty="0"/>
              <a:t>20%</a:t>
            </a:r>
          </a:p>
        </p:txBody>
      </p:sp>
      <p:sp>
        <p:nvSpPr>
          <p:cNvPr id="15" name="TextBox 14"/>
          <p:cNvSpPr txBox="1"/>
          <p:nvPr/>
        </p:nvSpPr>
        <p:spPr>
          <a:xfrm>
            <a:off x="1269101" y="2972276"/>
            <a:ext cx="316112" cy="246221"/>
          </a:xfrm>
          <a:prstGeom prst="rect">
            <a:avLst/>
          </a:prstGeom>
          <a:noFill/>
        </p:spPr>
        <p:txBody>
          <a:bodyPr wrap="none" rtlCol="0">
            <a:spAutoFit/>
          </a:bodyPr>
          <a:lstStyle/>
          <a:p>
            <a:r>
              <a:rPr lang="en-US" sz="1000" dirty="0"/>
              <a:t>15</a:t>
            </a:r>
          </a:p>
        </p:txBody>
      </p:sp>
      <p:sp>
        <p:nvSpPr>
          <p:cNvPr id="16" name="TextBox 15"/>
          <p:cNvSpPr txBox="1"/>
          <p:nvPr/>
        </p:nvSpPr>
        <p:spPr>
          <a:xfrm>
            <a:off x="1267753" y="4435580"/>
            <a:ext cx="316112" cy="246221"/>
          </a:xfrm>
          <a:prstGeom prst="rect">
            <a:avLst/>
          </a:prstGeom>
          <a:noFill/>
        </p:spPr>
        <p:txBody>
          <a:bodyPr wrap="none" rtlCol="0">
            <a:spAutoFit/>
          </a:bodyPr>
          <a:lstStyle/>
          <a:p>
            <a:r>
              <a:rPr lang="en-US" sz="1000" dirty="0"/>
              <a:t>10</a:t>
            </a:r>
          </a:p>
        </p:txBody>
      </p:sp>
      <p:sp>
        <p:nvSpPr>
          <p:cNvPr id="17" name="TextBox 16"/>
          <p:cNvSpPr txBox="1"/>
          <p:nvPr/>
        </p:nvSpPr>
        <p:spPr>
          <a:xfrm>
            <a:off x="1266405" y="5915068"/>
            <a:ext cx="250390" cy="246221"/>
          </a:xfrm>
          <a:prstGeom prst="rect">
            <a:avLst/>
          </a:prstGeom>
          <a:noFill/>
        </p:spPr>
        <p:txBody>
          <a:bodyPr wrap="none" rtlCol="0">
            <a:spAutoFit/>
          </a:bodyPr>
          <a:lstStyle/>
          <a:p>
            <a:r>
              <a:rPr lang="en-US" sz="1000" dirty="0"/>
              <a:t>5</a:t>
            </a:r>
          </a:p>
        </p:txBody>
      </p:sp>
      <p:sp>
        <p:nvSpPr>
          <p:cNvPr id="18" name="TextBox 17"/>
          <p:cNvSpPr txBox="1"/>
          <p:nvPr/>
        </p:nvSpPr>
        <p:spPr>
          <a:xfrm>
            <a:off x="1281424" y="1183812"/>
            <a:ext cx="5434967" cy="338554"/>
          </a:xfrm>
          <a:prstGeom prst="rect">
            <a:avLst/>
          </a:prstGeom>
          <a:noFill/>
        </p:spPr>
        <p:txBody>
          <a:bodyPr wrap="square" rtlCol="0">
            <a:spAutoFit/>
          </a:bodyPr>
          <a:lstStyle/>
          <a:p>
            <a:r>
              <a:rPr lang="en-US" sz="1600" dirty="0"/>
              <a:t>Percentage of U.S. Residents under 65 without health insurance</a:t>
            </a:r>
          </a:p>
        </p:txBody>
      </p:sp>
      <p:sp>
        <p:nvSpPr>
          <p:cNvPr id="19" name="TextBox 18"/>
          <p:cNvSpPr txBox="1"/>
          <p:nvPr/>
        </p:nvSpPr>
        <p:spPr>
          <a:xfrm>
            <a:off x="1281425" y="6506760"/>
            <a:ext cx="7522710" cy="276999"/>
          </a:xfrm>
          <a:prstGeom prst="rect">
            <a:avLst/>
          </a:prstGeom>
          <a:noFill/>
        </p:spPr>
        <p:txBody>
          <a:bodyPr wrap="square" rtlCol="0">
            <a:spAutoFit/>
          </a:bodyPr>
          <a:lstStyle/>
          <a:p>
            <a:r>
              <a:rPr lang="en-US" sz="1200" dirty="0"/>
              <a:t>Source:  Wall Street Journal 3/13/17 from U.S. Census data (actual) and Congressional Budget Office (projected).</a:t>
            </a:r>
          </a:p>
        </p:txBody>
      </p:sp>
    </p:spTree>
    <p:extLst>
      <p:ext uri="{BB962C8B-B14F-4D97-AF65-F5344CB8AC3E}">
        <p14:creationId xmlns:p14="http://schemas.microsoft.com/office/powerpoint/2010/main" val="87644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79828" y="1301021"/>
            <a:ext cx="8778240" cy="5279073"/>
          </a:xfrm>
        </p:spPr>
        <p:txBody>
          <a:bodyPr>
            <a:noAutofit/>
          </a:bodyPr>
          <a:lstStyle/>
          <a:p>
            <a:pPr marL="342900" indent="-342900">
              <a:buClrTx/>
              <a:buFont typeface="Arial" panose="020B0604020202020204" pitchFamily="34" charset="0"/>
              <a:buChar char="•"/>
            </a:pPr>
            <a:r>
              <a:rPr lang="en-US" altLang="en-US" sz="2400" b="1" dirty="0"/>
              <a:t>P</a:t>
            </a:r>
            <a:r>
              <a:rPr lang="en-US" altLang="en-US" sz="2400" b="1" dirty="0">
                <a:solidFill>
                  <a:srgbClr val="000000"/>
                </a:solidFill>
              </a:rPr>
              <a:t>urchaser, Payers, Provider, and Patients (Consumers)</a:t>
            </a:r>
          </a:p>
          <a:p>
            <a:pPr lvl="2">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VA, IHS: govt is purchaser, payer, and provider</a:t>
            </a:r>
          </a:p>
          <a:p>
            <a:pPr lvl="2">
              <a:buClrTx/>
              <a:buFont typeface="Arial" panose="020B0604020202020204" pitchFamily="34" charset="0"/>
              <a:buChar char="•"/>
            </a:pPr>
            <a:r>
              <a:rPr lang="en-US" altLang="ja-JP" sz="2200" dirty="0">
                <a:latin typeface="Arial" panose="020B0604020202020204" pitchFamily="34" charset="0"/>
                <a:ea typeface="MS PGothic" panose="020B0600070205080204" pitchFamily="34" charset="-128"/>
                <a:cs typeface="Arial" panose="020B0604020202020204" pitchFamily="34" charset="0"/>
              </a:rPr>
              <a:t>Medicare: govt is purchaser, one of payers, never provider</a:t>
            </a:r>
          </a:p>
          <a:p>
            <a:pPr lvl="2">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Medicaid: govt is purchaser, one of payers, sometimes provider</a:t>
            </a:r>
          </a:p>
          <a:p>
            <a:pPr lvl="2">
              <a:buClrTx/>
              <a:buFont typeface="Arial" panose="020B0604020202020204" pitchFamily="34" charset="0"/>
              <a:buChar char="•"/>
            </a:pPr>
            <a:r>
              <a:rPr lang="en-US" altLang="en-US" sz="2200" dirty="0">
                <a:latin typeface="Arial" panose="020B0604020202020204" pitchFamily="34" charset="0"/>
                <a:cs typeface="Arial" panose="020B0604020202020204" pitchFamily="34" charset="0"/>
              </a:rPr>
              <a:t>Private: employers purchase coverage, may take risk, but never act as payer (and only provider if in the industry)</a:t>
            </a:r>
            <a:endParaRPr lang="en-US" altLang="en-US" sz="2200" dirty="0"/>
          </a:p>
          <a:p>
            <a:pPr marL="342900" indent="-342900">
              <a:buClrTx/>
              <a:buFont typeface="Arial" panose="020B0604020202020204" pitchFamily="34" charset="0"/>
              <a:buChar char="•"/>
            </a:pPr>
            <a:r>
              <a:rPr lang="en-US" altLang="en-US" sz="2200" b="1" dirty="0">
                <a:solidFill>
                  <a:srgbClr val="000000"/>
                </a:solidFill>
              </a:rPr>
              <a:t>Coverage one dimension; benefits, actuarial value matter</a:t>
            </a:r>
          </a:p>
          <a:p>
            <a:pPr marL="342900" indent="-342900">
              <a:buClrTx/>
              <a:buFont typeface="Arial" panose="020B0604020202020204" pitchFamily="34" charset="0"/>
              <a:buChar char="•"/>
            </a:pPr>
            <a:r>
              <a:rPr lang="en-US" altLang="en-US" sz="2200" b="1" dirty="0">
                <a:solidFill>
                  <a:srgbClr val="000000"/>
                </a:solidFill>
              </a:rPr>
              <a:t>Difficult to evaluate public vs private performance</a:t>
            </a:r>
            <a:endParaRPr lang="en-US" altLang="en-US" sz="2400" b="1" dirty="0">
              <a:solidFill>
                <a:srgbClr val="000000"/>
              </a:solidFill>
            </a:endParaRPr>
          </a:p>
          <a:p>
            <a:pPr lvl="2">
              <a:buClrTx/>
              <a:buFont typeface="Arial" panose="020B0604020202020204" pitchFamily="34" charset="0"/>
              <a:buChar char="•"/>
            </a:pPr>
            <a:r>
              <a:rPr lang="en-US" altLang="en-US" sz="2200" dirty="0"/>
              <a:t>Differences in health status across populations</a:t>
            </a:r>
          </a:p>
          <a:p>
            <a:pPr lvl="2">
              <a:buClrTx/>
              <a:buFont typeface="Arial" panose="020B0604020202020204" pitchFamily="34" charset="0"/>
              <a:buChar char="•"/>
            </a:pPr>
            <a:r>
              <a:rPr lang="en-US" altLang="en-US" sz="2200" dirty="0"/>
              <a:t>Differing objectives in public &amp; private sectors</a:t>
            </a:r>
          </a:p>
          <a:p>
            <a:pPr lvl="2">
              <a:buClrTx/>
              <a:buFont typeface="Arial" panose="020B0604020202020204" pitchFamily="34" charset="0"/>
              <a:buChar char="•"/>
            </a:pPr>
            <a:r>
              <a:rPr lang="en-US" altLang="en-US" sz="2200" dirty="0"/>
              <a:t>Payment rates and cost-shifting</a:t>
            </a:r>
          </a:p>
          <a:p>
            <a:pPr lvl="2">
              <a:buClrTx/>
              <a:buFont typeface="Arial" panose="020B0604020202020204" pitchFamily="34" charset="0"/>
              <a:buChar char="•"/>
            </a:pPr>
            <a:r>
              <a:rPr lang="en-US" altLang="en-US" sz="2200" dirty="0"/>
              <a:t>Voluntary vs mandatory participation</a:t>
            </a:r>
          </a:p>
          <a:p>
            <a:pPr lvl="2">
              <a:buClrTx/>
              <a:buFont typeface="Arial" panose="020B0604020202020204" pitchFamily="34" charset="0"/>
              <a:buChar char="•"/>
            </a:pPr>
            <a:r>
              <a:rPr lang="en-US" altLang="en-US" sz="2200" dirty="0"/>
              <a:t>Innovations and interactions between public and private</a:t>
            </a:r>
          </a:p>
        </p:txBody>
      </p:sp>
      <p:sp>
        <p:nvSpPr>
          <p:cNvPr id="18436" name="Text Box 16"/>
          <p:cNvSpPr txBox="1">
            <a:spLocks noChangeArrowheads="1"/>
          </p:cNvSpPr>
          <p:nvPr/>
        </p:nvSpPr>
        <p:spPr bwMode="gray">
          <a:xfrm>
            <a:off x="213360" y="6962845"/>
            <a:ext cx="5760720" cy="26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nchor="b">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eaLnBrk="1" hangingPunct="1">
              <a:lnSpc>
                <a:spcPct val="90000"/>
              </a:lnSpc>
              <a:spcBef>
                <a:spcPct val="0"/>
              </a:spcBef>
              <a:buFontTx/>
              <a:buNone/>
            </a:pPr>
            <a:r>
              <a:rPr lang="en-US" altLang="en-US" sz="1260" b="1">
                <a:solidFill>
                  <a:srgbClr val="216A8B"/>
                </a:solidFill>
              </a:rPr>
              <a:t>Copyright © 2016 Kaiser Permanente, Slide 6</a:t>
            </a:r>
          </a:p>
        </p:txBody>
      </p:sp>
      <p:sp>
        <p:nvSpPr>
          <p:cNvPr id="7" name="Title 1"/>
          <p:cNvSpPr>
            <a:spLocks noGrp="1"/>
          </p:cNvSpPr>
          <p:nvPr>
            <p:ph type="title"/>
          </p:nvPr>
        </p:nvSpPr>
        <p:spPr>
          <a:xfrm>
            <a:off x="131307" y="1"/>
            <a:ext cx="9363213" cy="948267"/>
          </a:xfrm>
        </p:spPr>
        <p:txBody>
          <a:bodyPr>
            <a:normAutofit fontScale="90000"/>
          </a:bodyPr>
          <a:lstStyle/>
          <a:p>
            <a:r>
              <a:rPr lang="en-US" sz="3600" dirty="0"/>
              <a:t>Takeaway: public vs private may not be helpful dichotomy to assess system performance</a:t>
            </a:r>
          </a:p>
        </p:txBody>
      </p:sp>
    </p:spTree>
    <p:extLst>
      <p:ext uri="{BB962C8B-B14F-4D97-AF65-F5344CB8AC3E}">
        <p14:creationId xmlns:p14="http://schemas.microsoft.com/office/powerpoint/2010/main" val="3203236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Detail: Medicare payment evolution</a:t>
            </a:r>
          </a:p>
        </p:txBody>
      </p:sp>
      <p:sp>
        <p:nvSpPr>
          <p:cNvPr id="4" name="Slide Number Placeholder 3"/>
          <p:cNvSpPr>
            <a:spLocks noGrp="1"/>
          </p:cNvSpPr>
          <p:nvPr>
            <p:ph type="sldNum" sz="quarter" idx="12"/>
          </p:nvPr>
        </p:nvSpPr>
        <p:spPr/>
        <p:txBody>
          <a:bodyPr/>
          <a:lstStyle/>
          <a:p>
            <a:fld id="{DA1CCDC3-7CDF-DA4B-ACD9-2247AEF3899A}" type="slidenum">
              <a:rPr lang="en-US" smtClean="0"/>
              <a:t>20</a:t>
            </a:fld>
            <a:endParaRPr lang="en-US" dirty="0"/>
          </a:p>
        </p:txBody>
      </p:sp>
      <p:sp>
        <p:nvSpPr>
          <p:cNvPr id="5" name="TextBox 4"/>
          <p:cNvSpPr txBox="1"/>
          <p:nvPr/>
        </p:nvSpPr>
        <p:spPr>
          <a:xfrm>
            <a:off x="3541486" y="7068457"/>
            <a:ext cx="2525485" cy="384721"/>
          </a:xfrm>
          <a:prstGeom prst="rect">
            <a:avLst/>
          </a:prstGeom>
          <a:solidFill>
            <a:schemeClr val="bg1"/>
          </a:solidFill>
        </p:spPr>
        <p:txBody>
          <a:bodyPr wrap="square" rtlCol="0">
            <a:spAutoFit/>
          </a:bodyPr>
          <a:lstStyle/>
          <a:p>
            <a:endParaRPr lang="en-US" dirty="0"/>
          </a:p>
        </p:txBody>
      </p:sp>
      <p:sp>
        <p:nvSpPr>
          <p:cNvPr id="7" name="Rectangle 3">
            <a:extLst>
              <a:ext uri="{FF2B5EF4-FFF2-40B4-BE49-F238E27FC236}">
                <a16:creationId xmlns:a16="http://schemas.microsoft.com/office/drawing/2014/main" id="{A39E1420-55DA-4E32-ADDB-AE0824C140FD}"/>
              </a:ext>
            </a:extLst>
          </p:cNvPr>
          <p:cNvSpPr>
            <a:spLocks noGrp="1" noChangeArrowheads="1"/>
          </p:cNvSpPr>
          <p:nvPr>
            <p:ph idx="1"/>
          </p:nvPr>
        </p:nvSpPr>
        <p:spPr/>
        <p:txBody>
          <a:bodyPr>
            <a:noAutofit/>
          </a:bodyPr>
          <a:lstStyle/>
          <a:p>
            <a:pPr marL="342900" indent="-342900">
              <a:buClrTx/>
              <a:buFont typeface="Arial" panose="020B0604020202020204" pitchFamily="34" charset="0"/>
              <a:buChar char="•"/>
            </a:pPr>
            <a:r>
              <a:rPr lang="en-US" altLang="en-US" sz="2400" b="1" dirty="0"/>
              <a:t>1966-1983: some variation of usual, customary, reasonable</a:t>
            </a:r>
          </a:p>
          <a:p>
            <a:pPr lvl="2">
              <a:buClrTx/>
              <a:buFont typeface="Arial" panose="020B0604020202020204" pitchFamily="34" charset="0"/>
              <a:buChar char="•"/>
            </a:pPr>
            <a:r>
              <a:rPr lang="en-US" altLang="en-US" sz="2000" dirty="0"/>
              <a:t>Rapid growth in covered population</a:t>
            </a:r>
          </a:p>
          <a:p>
            <a:pPr lvl="2">
              <a:buClrTx/>
              <a:buFont typeface="Arial" panose="020B0604020202020204" pitchFamily="34" charset="0"/>
              <a:buChar char="•"/>
            </a:pPr>
            <a:r>
              <a:rPr lang="en-US" altLang="en-US" sz="2000" dirty="0"/>
              <a:t>No incentive to restrain cost growth</a:t>
            </a:r>
          </a:p>
          <a:p>
            <a:pPr marL="342900" indent="-342900">
              <a:buClrTx/>
              <a:buFont typeface="Arial" panose="020B0604020202020204" pitchFamily="34" charset="0"/>
              <a:buChar char="•"/>
            </a:pPr>
            <a:r>
              <a:rPr lang="en-US" altLang="en-US" sz="2400" b="1" dirty="0">
                <a:solidFill>
                  <a:srgbClr val="000000"/>
                </a:solidFill>
              </a:rPr>
              <a:t>1983: DRGs introduced for inpatient care</a:t>
            </a:r>
          </a:p>
          <a:p>
            <a:pPr lvl="2">
              <a:buClrTx/>
              <a:buFont typeface="Arial" panose="020B0604020202020204" pitchFamily="34" charset="0"/>
              <a:buChar char="•"/>
            </a:pPr>
            <a:r>
              <a:rPr lang="en-US" altLang="en-US" sz="2000" dirty="0">
                <a:latin typeface="Arial" panose="020B0604020202020204" pitchFamily="34" charset="0"/>
                <a:cs typeface="Arial" panose="020B0604020202020204" pitchFamily="34" charset="0"/>
              </a:rPr>
              <a:t>Incentive to discharge “quicker &amp; sicker,” led to dramatic reduction in LOS, encouraged hospitals to move care into outpatient, reclassify costs</a:t>
            </a:r>
          </a:p>
          <a:p>
            <a:pPr lvl="1">
              <a:buClrTx/>
              <a:buFont typeface="Arial" panose="020B0604020202020204" pitchFamily="34" charset="0"/>
              <a:buChar char="•"/>
            </a:pPr>
            <a:r>
              <a:rPr lang="en-US" altLang="en-US" sz="2600" b="1" dirty="0">
                <a:latin typeface="Arial" panose="020B0604020202020204" pitchFamily="34" charset="0"/>
                <a:cs typeface="Arial" panose="020B0604020202020204" pitchFamily="34" charset="0"/>
              </a:rPr>
              <a:t>1983: Medicare risk plans introduced</a:t>
            </a:r>
            <a:endParaRPr lang="en-US" altLang="en-US" sz="2600" b="1" dirty="0"/>
          </a:p>
          <a:p>
            <a:pPr marL="342900" indent="-342900">
              <a:buClrTx/>
              <a:buFont typeface="Arial" panose="020B0604020202020204" pitchFamily="34" charset="0"/>
              <a:buChar char="•"/>
            </a:pPr>
            <a:r>
              <a:rPr lang="en-US" altLang="en-US" sz="2200" b="1" dirty="0">
                <a:solidFill>
                  <a:srgbClr val="000000"/>
                </a:solidFill>
              </a:rPr>
              <a:t>1997: SGR introduced for physician payments</a:t>
            </a:r>
          </a:p>
          <a:p>
            <a:pPr marL="765793" lvl="1" indent="-342900">
              <a:buClrTx/>
              <a:buFont typeface="Arial" panose="020B0604020202020204" pitchFamily="34" charset="0"/>
              <a:buChar char="•"/>
            </a:pPr>
            <a:r>
              <a:rPr lang="en-US" altLang="en-US" sz="2000" dirty="0">
                <a:solidFill>
                  <a:srgbClr val="000000"/>
                </a:solidFill>
              </a:rPr>
              <a:t>Previous “collective incentive” policies reduced payments if spending targets breached; no look-back</a:t>
            </a:r>
            <a:endParaRPr lang="en-US" altLang="en-US" sz="2000" dirty="0"/>
          </a:p>
          <a:p>
            <a:pPr lvl="2">
              <a:buClrTx/>
              <a:buFont typeface="Arial" panose="020B0604020202020204" pitchFamily="34" charset="0"/>
              <a:buChar char="•"/>
            </a:pPr>
            <a:r>
              <a:rPr lang="en-US" altLang="en-US" sz="2000" dirty="0"/>
              <a:t>SGR penalized spending growth above ½ historical norm, called for cuts to return to trend; result was politically unrealistic 20% cuts in MD fees</a:t>
            </a:r>
          </a:p>
          <a:p>
            <a:pPr lvl="1">
              <a:buClrTx/>
              <a:buFont typeface="Arial" panose="020B0604020202020204" pitchFamily="34" charset="0"/>
              <a:buChar char="•"/>
            </a:pPr>
            <a:r>
              <a:rPr lang="en-US" altLang="en-US" sz="2400" b="1" dirty="0"/>
              <a:t>2016: MACRA introduces MIPS and APMs</a:t>
            </a:r>
          </a:p>
          <a:p>
            <a:pPr lvl="2">
              <a:buClrTx/>
              <a:buFont typeface="Arial" panose="020B0604020202020204" pitchFamily="34" charset="0"/>
              <a:buChar char="•"/>
            </a:pPr>
            <a:r>
              <a:rPr lang="en-US" altLang="en-US" sz="2000" dirty="0"/>
              <a:t>Physicians not in APMs subject to new reporting requirements</a:t>
            </a:r>
          </a:p>
          <a:p>
            <a:pPr lvl="2">
              <a:buClrTx/>
              <a:buFont typeface="Arial" panose="020B0604020202020204" pitchFamily="34" charset="0"/>
              <a:buChar char="•"/>
            </a:pPr>
            <a:r>
              <a:rPr lang="en-US" altLang="en-US" sz="2200" dirty="0"/>
              <a:t>October 2017 </a:t>
            </a:r>
            <a:r>
              <a:rPr lang="en-US" altLang="en-US" sz="2200" dirty="0" err="1"/>
              <a:t>MedPAC</a:t>
            </a:r>
            <a:r>
              <a:rPr lang="en-US" altLang="en-US" sz="2200" dirty="0"/>
              <a:t> recommends repeal of MACRA</a:t>
            </a:r>
          </a:p>
        </p:txBody>
      </p:sp>
    </p:spTree>
    <p:extLst>
      <p:ext uri="{BB962C8B-B14F-4D97-AF65-F5344CB8AC3E}">
        <p14:creationId xmlns:p14="http://schemas.microsoft.com/office/powerpoint/2010/main" val="41430793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2"/>
          <p:cNvSpPr>
            <a:spLocks noGrp="1"/>
          </p:cNvSpPr>
          <p:nvPr>
            <p:ph type="sldNum" sz="quarter" idx="10"/>
          </p:nvPr>
        </p:nvSpPr>
        <p:spPr>
          <a:xfrm>
            <a:off x="480060" y="6858000"/>
            <a:ext cx="1340168" cy="240030"/>
          </a:xfrm>
          <a:noFill/>
        </p:spPr>
        <p:txBody>
          <a:bodyPr/>
          <a:lstStyle>
            <a:lvl1pPr>
              <a:lnSpc>
                <a:spcPct val="95000"/>
              </a:lnSpc>
              <a:spcBef>
                <a:spcPct val="35000"/>
              </a:spcBef>
              <a:buClr>
                <a:schemeClr val="tx2"/>
              </a:buClr>
              <a:buFont typeface="Wingdings" panose="05000000000000000000" pitchFamily="2" charset="2"/>
              <a:buChar char="§"/>
              <a:defRPr sz="2520">
                <a:solidFill>
                  <a:schemeClr val="tx1"/>
                </a:solidFill>
                <a:latin typeface="Arial Narrow" panose="020B0606020202030204" pitchFamily="34" charset="0"/>
                <a:cs typeface="Arial" panose="020B0604020202020204" pitchFamily="34" charset="0"/>
              </a:defRPr>
            </a:lvl1pPr>
            <a:lvl2pPr marL="780098" indent="-300038">
              <a:lnSpc>
                <a:spcPct val="95000"/>
              </a:lnSpc>
              <a:spcBef>
                <a:spcPct val="35000"/>
              </a:spcBef>
              <a:buClr>
                <a:schemeClr val="tx2"/>
              </a:buClr>
              <a:buFont typeface="Arial" panose="020B0604020202020204" pitchFamily="34" charset="0"/>
              <a:buChar char="–"/>
              <a:defRPr sz="2100">
                <a:solidFill>
                  <a:schemeClr val="tx1"/>
                </a:solidFill>
                <a:latin typeface="Arial Narrow" panose="020B0606020202030204" pitchFamily="34" charset="0"/>
                <a:cs typeface="Arial" panose="020B0604020202020204" pitchFamily="34" charset="0"/>
              </a:defRPr>
            </a:lvl2pPr>
            <a:lvl3pPr marL="1200150" indent="-24003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80210" indent="-240030">
              <a:lnSpc>
                <a:spcPct val="95000"/>
              </a:lnSpc>
              <a:spcBef>
                <a:spcPct val="35000"/>
              </a:spcBef>
              <a:buClr>
                <a:schemeClr val="tx2"/>
              </a:buClr>
              <a:buChar char="–"/>
              <a:defRPr sz="1680">
                <a:solidFill>
                  <a:schemeClr val="tx1"/>
                </a:solidFill>
                <a:latin typeface="Arial Narrow" panose="020B0606020202030204" pitchFamily="34" charset="0"/>
                <a:cs typeface="Arial" panose="020B0604020202020204" pitchFamily="34" charset="0"/>
              </a:defRPr>
            </a:lvl4pPr>
            <a:lvl5pPr marL="2160270" indent="-240030">
              <a:lnSpc>
                <a:spcPct val="95000"/>
              </a:lnSpc>
              <a:spcBef>
                <a:spcPct val="35000"/>
              </a:spcBef>
              <a:buClr>
                <a:schemeClr val="tx2"/>
              </a:buClr>
              <a:buChar char="»"/>
              <a:defRPr sz="1680">
                <a:solidFill>
                  <a:schemeClr val="tx1"/>
                </a:solidFill>
                <a:latin typeface="Arial Narrow" panose="020B0606020202030204" pitchFamily="34" charset="0"/>
                <a:cs typeface="Arial" panose="020B0604020202020204" pitchFamily="34" charset="0"/>
              </a:defRPr>
            </a:lvl5pPr>
            <a:lvl6pPr marL="2640330" indent="-240030" eaLnBrk="0" fontAlgn="base" hangingPunct="0">
              <a:lnSpc>
                <a:spcPct val="95000"/>
              </a:lnSpc>
              <a:spcBef>
                <a:spcPct val="35000"/>
              </a:spcBef>
              <a:spcAft>
                <a:spcPct val="0"/>
              </a:spcAft>
              <a:buClr>
                <a:schemeClr val="tx2"/>
              </a:buClr>
              <a:buChar char="»"/>
              <a:defRPr sz="1680">
                <a:solidFill>
                  <a:schemeClr val="tx1"/>
                </a:solidFill>
                <a:latin typeface="Arial Narrow" panose="020B0606020202030204" pitchFamily="34" charset="0"/>
                <a:cs typeface="Arial" panose="020B0604020202020204" pitchFamily="34" charset="0"/>
              </a:defRPr>
            </a:lvl6pPr>
            <a:lvl7pPr marL="3120390" indent="-240030" eaLnBrk="0" fontAlgn="base" hangingPunct="0">
              <a:lnSpc>
                <a:spcPct val="95000"/>
              </a:lnSpc>
              <a:spcBef>
                <a:spcPct val="35000"/>
              </a:spcBef>
              <a:spcAft>
                <a:spcPct val="0"/>
              </a:spcAft>
              <a:buClr>
                <a:schemeClr val="tx2"/>
              </a:buClr>
              <a:buChar char="»"/>
              <a:defRPr sz="1680">
                <a:solidFill>
                  <a:schemeClr val="tx1"/>
                </a:solidFill>
                <a:latin typeface="Arial Narrow" panose="020B0606020202030204" pitchFamily="34" charset="0"/>
                <a:cs typeface="Arial" panose="020B0604020202020204" pitchFamily="34" charset="0"/>
              </a:defRPr>
            </a:lvl7pPr>
            <a:lvl8pPr marL="3600450" indent="-240030" eaLnBrk="0" fontAlgn="base" hangingPunct="0">
              <a:lnSpc>
                <a:spcPct val="95000"/>
              </a:lnSpc>
              <a:spcBef>
                <a:spcPct val="35000"/>
              </a:spcBef>
              <a:spcAft>
                <a:spcPct val="0"/>
              </a:spcAft>
              <a:buClr>
                <a:schemeClr val="tx2"/>
              </a:buClr>
              <a:buChar char="»"/>
              <a:defRPr sz="1680">
                <a:solidFill>
                  <a:schemeClr val="tx1"/>
                </a:solidFill>
                <a:latin typeface="Arial Narrow" panose="020B0606020202030204" pitchFamily="34" charset="0"/>
                <a:cs typeface="Arial" panose="020B0604020202020204" pitchFamily="34" charset="0"/>
              </a:defRPr>
            </a:lvl8pPr>
            <a:lvl9pPr marL="4080510" indent="-240030" eaLnBrk="0" fontAlgn="base" hangingPunct="0">
              <a:lnSpc>
                <a:spcPct val="95000"/>
              </a:lnSpc>
              <a:spcBef>
                <a:spcPct val="35000"/>
              </a:spcBef>
              <a:spcAft>
                <a:spcPct val="0"/>
              </a:spcAft>
              <a:buClr>
                <a:schemeClr val="tx2"/>
              </a:buClr>
              <a:buChar char="»"/>
              <a:defRPr sz="1680">
                <a:solidFill>
                  <a:schemeClr val="tx1"/>
                </a:solidFill>
                <a:latin typeface="Arial Narrow" panose="020B0606020202030204" pitchFamily="34" charset="0"/>
                <a:cs typeface="Arial" panose="020B0604020202020204" pitchFamily="34" charset="0"/>
              </a:defRPr>
            </a:lvl9pPr>
          </a:lstStyle>
          <a:p>
            <a:pPr algn="l">
              <a:lnSpc>
                <a:spcPct val="100000"/>
              </a:lnSpc>
              <a:spcBef>
                <a:spcPct val="0"/>
              </a:spcBef>
              <a:buClrTx/>
              <a:buFontTx/>
              <a:buNone/>
            </a:pPr>
            <a:fld id="{22E0BF01-75A7-47A6-8CFB-BEA5F413D874}" type="slidenum">
              <a:rPr lang="en-US" altLang="en-US" sz="945">
                <a:solidFill>
                  <a:schemeClr val="bg2"/>
                </a:solidFill>
              </a:rPr>
              <a:pPr algn="l">
                <a:lnSpc>
                  <a:spcPct val="100000"/>
                </a:lnSpc>
                <a:spcBef>
                  <a:spcPct val="0"/>
                </a:spcBef>
                <a:buClrTx/>
                <a:buFontTx/>
                <a:buNone/>
              </a:pPr>
              <a:t>21</a:t>
            </a:fld>
            <a:endParaRPr lang="en-US" altLang="en-US" sz="945">
              <a:solidFill>
                <a:schemeClr val="bg2"/>
              </a:solidFill>
            </a:endParaRPr>
          </a:p>
        </p:txBody>
      </p:sp>
      <p:sp>
        <p:nvSpPr>
          <p:cNvPr id="20485" name="Rectangle 1"/>
          <p:cNvSpPr>
            <a:spLocks noChangeArrowheads="1"/>
          </p:cNvSpPr>
          <p:nvPr/>
        </p:nvSpPr>
        <p:spPr bwMode="auto">
          <a:xfrm>
            <a:off x="480060" y="1298957"/>
            <a:ext cx="864108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a:solidFill>
                  <a:schemeClr val="tx1"/>
                </a:solidFill>
                <a:latin typeface="Arial Narrow" panose="020B0606020202030204" pitchFamily="34" charset="0"/>
                <a:cs typeface="Arial" panose="020B0604020202020204" pitchFamily="34" charset="0"/>
              </a:defRPr>
            </a:lvl1pPr>
            <a:lvl2pPr algn="ctr">
              <a:defRPr>
                <a:solidFill>
                  <a:schemeClr val="tx1"/>
                </a:solidFill>
                <a:latin typeface="Arial Narrow" panose="020B0606020202030204" pitchFamily="34" charset="0"/>
                <a:cs typeface="Arial" panose="020B0604020202020204" pitchFamily="34" charset="0"/>
              </a:defRPr>
            </a:lvl2pPr>
            <a:lvl3pPr marL="1143000" indent="-228600" algn="ctr">
              <a:defRPr>
                <a:solidFill>
                  <a:schemeClr val="tx1"/>
                </a:solidFill>
                <a:latin typeface="Arial Narrow" panose="020B0606020202030204" pitchFamily="34" charset="0"/>
                <a:cs typeface="Arial" panose="020B0604020202020204" pitchFamily="34" charset="0"/>
              </a:defRPr>
            </a:lvl3pPr>
            <a:lvl4pPr marL="1600200" indent="-228600" algn="ctr">
              <a:defRPr>
                <a:solidFill>
                  <a:schemeClr val="tx1"/>
                </a:solidFill>
                <a:latin typeface="Arial Narrow" panose="020B0606020202030204" pitchFamily="34" charset="0"/>
                <a:cs typeface="Arial" panose="020B0604020202020204" pitchFamily="34" charset="0"/>
              </a:defRPr>
            </a:lvl4pPr>
            <a:lvl5pPr marL="2057400" indent="-228600" algn="ctr">
              <a:defRPr>
                <a:solidFill>
                  <a:schemeClr val="tx1"/>
                </a:solidFill>
                <a:latin typeface="Arial Narrow" panose="020B060602020203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Narrow" panose="020B0606020202030204" pitchFamily="34" charset="0"/>
                <a:cs typeface="Arial" panose="020B0604020202020204" pitchFamily="34" charset="0"/>
              </a:defRPr>
            </a:lvl9pPr>
          </a:lstStyle>
          <a:p>
            <a:pPr marL="342900" indent="-342900" algn="l" eaLnBrk="1" hangingPunct="1">
              <a:buFont typeface="Arial" panose="020B0604020202020204" pitchFamily="34" charset="0"/>
              <a:buChar char="•"/>
              <a:defRPr/>
            </a:pPr>
            <a:r>
              <a:rPr lang="en-US" sz="2400" b="1" dirty="0">
                <a:latin typeface="Arial" panose="020B0604020202020204" pitchFamily="34" charset="0"/>
              </a:rPr>
              <a:t>High price of drugs threatens to put vital therapies out of reach for many patients and strains budgets</a:t>
            </a:r>
          </a:p>
          <a:p>
            <a:pPr marL="822960" lvl="1" indent="-342900" algn="l">
              <a:buFont typeface="Arial" panose="020B0604020202020204" pitchFamily="34" charset="0"/>
              <a:buChar char="•"/>
              <a:defRPr/>
            </a:pPr>
            <a:r>
              <a:rPr lang="en-US" sz="2200" dirty="0">
                <a:latin typeface="Arial" panose="020B0604020202020204" pitchFamily="34" charset="0"/>
              </a:rPr>
              <a:t>Specialty drug prices are growing at rates far outpacing the consumer price index and medical inflation</a:t>
            </a:r>
          </a:p>
          <a:p>
            <a:pPr marL="822960" lvl="1" indent="-342900" algn="l">
              <a:buFont typeface="Arial" panose="020B0604020202020204" pitchFamily="34" charset="0"/>
              <a:buChar char="•"/>
              <a:defRPr/>
            </a:pPr>
            <a:r>
              <a:rPr lang="en-US" sz="2200" dirty="0">
                <a:latin typeface="Arial" panose="020B0604020202020204" pitchFamily="34" charset="0"/>
              </a:rPr>
              <a:t>Prices of certain generic drugs, even ones that have been around for decades, are spiking up</a:t>
            </a:r>
          </a:p>
          <a:p>
            <a:pPr marL="822960" lvl="1" indent="-342900" algn="l">
              <a:buFont typeface="Arial" panose="020B0604020202020204" pitchFamily="34" charset="0"/>
              <a:buChar char="•"/>
              <a:defRPr/>
            </a:pPr>
            <a:endParaRPr lang="en-US" sz="800" dirty="0">
              <a:latin typeface="Arial" panose="020B0604020202020204" pitchFamily="34" charset="0"/>
            </a:endParaRPr>
          </a:p>
          <a:p>
            <a:pPr marL="342900" indent="-342900" algn="l">
              <a:buSzPct val="115000"/>
              <a:buFont typeface="Arial" panose="020B0604020202020204" pitchFamily="34" charset="0"/>
              <a:buChar char="•"/>
              <a:defRPr/>
            </a:pPr>
            <a:r>
              <a:rPr lang="en-US" sz="2400" b="1" dirty="0">
                <a:latin typeface="Arial" panose="020B0604020202020204" pitchFamily="34" charset="0"/>
              </a:rPr>
              <a:t>Broken market inconsistent with affordability</a:t>
            </a:r>
          </a:p>
          <a:p>
            <a:pPr marL="822960" lvl="1" indent="-342900" algn="l">
              <a:buFont typeface="Arial" panose="020B0604020202020204" pitchFamily="34" charset="0"/>
              <a:buChar char="•"/>
              <a:defRPr/>
            </a:pPr>
            <a:r>
              <a:rPr lang="en-US" sz="2200" dirty="0">
                <a:latin typeface="Arial" panose="020B0604020202020204" pitchFamily="34" charset="0"/>
              </a:rPr>
              <a:t>Many drugs are insulated from usual market forces with prices escalating under initial monopolies and then continuing to rise even when competition is introduced</a:t>
            </a:r>
          </a:p>
          <a:p>
            <a:pPr marL="822960" lvl="1" indent="-342900" algn="l">
              <a:buFont typeface="Arial" panose="020B0604020202020204" pitchFamily="34" charset="0"/>
              <a:buChar char="•"/>
              <a:defRPr/>
            </a:pPr>
            <a:endParaRPr lang="en-US" sz="800" dirty="0">
              <a:latin typeface="Arial" panose="020B0604020202020204" pitchFamily="34" charset="0"/>
            </a:endParaRPr>
          </a:p>
          <a:p>
            <a:pPr marL="342900" indent="-342900" algn="l">
              <a:buSzPct val="115000"/>
              <a:buFont typeface="Arial" panose="020B0604020202020204" pitchFamily="34" charset="0"/>
              <a:buChar char="•"/>
              <a:defRPr/>
            </a:pPr>
            <a:r>
              <a:rPr lang="en-US" sz="2400" b="1" dirty="0">
                <a:latin typeface="Arial" panose="020B0604020202020204" pitchFamily="34" charset="0"/>
              </a:rPr>
              <a:t>Still more about broad education than “solving” – although policy options are being discussed</a:t>
            </a:r>
          </a:p>
          <a:p>
            <a:pPr marL="840105" lvl="1" indent="-360045" algn="l">
              <a:buFont typeface="Arial" panose="020B0604020202020204" pitchFamily="34" charset="0"/>
              <a:buChar char="•"/>
              <a:defRPr/>
            </a:pPr>
            <a:r>
              <a:rPr lang="en-US" sz="2200" dirty="0">
                <a:latin typeface="Arial" panose="020B0604020202020204" pitchFamily="34" charset="0"/>
              </a:rPr>
              <a:t>Transparency laws in states an example of good first step</a:t>
            </a:r>
          </a:p>
          <a:p>
            <a:pPr marL="840105" lvl="1" indent="-360045" algn="l">
              <a:buFont typeface="Arial" panose="020B0604020202020204" pitchFamily="34" charset="0"/>
              <a:buChar char="•"/>
              <a:defRPr/>
            </a:pPr>
            <a:r>
              <a:rPr lang="en-US" sz="2200" dirty="0">
                <a:latin typeface="Arial" panose="020B0604020202020204" pitchFamily="34" charset="0"/>
              </a:rPr>
              <a:t>CSRxP Coalition</a:t>
            </a:r>
          </a:p>
        </p:txBody>
      </p:sp>
      <p:sp>
        <p:nvSpPr>
          <p:cNvPr id="8" name="Title 1"/>
          <p:cNvSpPr>
            <a:spLocks noGrp="1"/>
          </p:cNvSpPr>
          <p:nvPr>
            <p:ph type="title"/>
          </p:nvPr>
        </p:nvSpPr>
        <p:spPr>
          <a:xfrm>
            <a:off x="131307" y="1"/>
            <a:ext cx="9363213" cy="948267"/>
          </a:xfrm>
        </p:spPr>
        <p:txBody>
          <a:bodyPr>
            <a:normAutofit/>
          </a:bodyPr>
          <a:lstStyle/>
          <a:p>
            <a:r>
              <a:rPr lang="en-US" sz="3200" dirty="0"/>
              <a:t>The next frontier: Rx drug pricing</a:t>
            </a:r>
          </a:p>
        </p:txBody>
      </p:sp>
    </p:spTree>
    <p:extLst>
      <p:ext uri="{BB962C8B-B14F-4D97-AF65-F5344CB8AC3E}">
        <p14:creationId xmlns:p14="http://schemas.microsoft.com/office/powerpoint/2010/main" val="3724636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ChangeArrowheads="1"/>
          </p:cNvSpPr>
          <p:nvPr/>
        </p:nvSpPr>
        <p:spPr bwMode="gray">
          <a:xfrm>
            <a:off x="0" y="1977390"/>
            <a:ext cx="1893570" cy="4220528"/>
          </a:xfrm>
          <a:prstGeom prst="rect">
            <a:avLst/>
          </a:prstGeom>
          <a:solidFill>
            <a:srgbClr val="AAB198">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pPr>
            <a:endParaRPr lang="en-US" altLang="en-US" sz="1890"/>
          </a:p>
        </p:txBody>
      </p:sp>
      <p:sp>
        <p:nvSpPr>
          <p:cNvPr id="22532" name="Rectangle 5"/>
          <p:cNvSpPr>
            <a:spLocks noChangeArrowheads="1"/>
          </p:cNvSpPr>
          <p:nvPr/>
        </p:nvSpPr>
        <p:spPr bwMode="gray">
          <a:xfrm>
            <a:off x="7687627" y="1977390"/>
            <a:ext cx="1913573" cy="4220528"/>
          </a:xfrm>
          <a:prstGeom prst="rect">
            <a:avLst/>
          </a:prstGeom>
          <a:solidFill>
            <a:srgbClr val="AAB198">
              <a:alpha val="30196"/>
            </a:srgb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pPr>
            <a:endParaRPr lang="en-US" altLang="en-US" sz="1890"/>
          </a:p>
        </p:txBody>
      </p:sp>
      <p:pic>
        <p:nvPicPr>
          <p:cNvPr id="22533" name="Picture 6" descr="CEX07d021_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917" y="1977390"/>
            <a:ext cx="5605701" cy="4213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131307" y="1"/>
            <a:ext cx="9363213" cy="948267"/>
          </a:xfrm>
        </p:spPr>
        <p:txBody>
          <a:bodyPr>
            <a:normAutofit/>
          </a:bodyPr>
          <a:lstStyle/>
          <a:p>
            <a:r>
              <a:rPr lang="en-US" sz="3200" dirty="0"/>
              <a:t>Discussion</a:t>
            </a:r>
          </a:p>
        </p:txBody>
      </p:sp>
    </p:spTree>
    <p:extLst>
      <p:ext uri="{BB962C8B-B14F-4D97-AF65-F5344CB8AC3E}">
        <p14:creationId xmlns:p14="http://schemas.microsoft.com/office/powerpoint/2010/main" val="3859179739"/>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80060" y="1173956"/>
            <a:ext cx="5754053" cy="5135642"/>
          </a:xfrm>
        </p:spPr>
        <p:txBody>
          <a:bodyPr>
            <a:normAutofit fontScale="92500"/>
          </a:bodyPr>
          <a:lstStyle/>
          <a:p>
            <a:pPr marL="457200" indent="-457200">
              <a:buFont typeface="Wingdings" panose="05000000000000000000" pitchFamily="2" charset="2"/>
              <a:buChar char="§"/>
            </a:pPr>
            <a:r>
              <a:rPr lang="en-US" altLang="en-US" sz="2940" b="1" dirty="0"/>
              <a:t>320+ million people</a:t>
            </a:r>
            <a:endParaRPr lang="en-US" altLang="en-US" sz="2100" b="1" dirty="0"/>
          </a:p>
          <a:p>
            <a:pPr lvl="1" eaLnBrk="1" hangingPunct="1">
              <a:buFont typeface="Wingdings" panose="05000000000000000000" pitchFamily="2" charset="2"/>
              <a:buChar char="§"/>
            </a:pPr>
            <a:r>
              <a:rPr lang="en-US" altLang="en-US" sz="2310" dirty="0"/>
              <a:t>50 states + DC + territories; </a:t>
            </a:r>
          </a:p>
          <a:p>
            <a:pPr lvl="1" eaLnBrk="1" hangingPunct="1">
              <a:buFont typeface="Wingdings" panose="05000000000000000000" pitchFamily="2" charset="2"/>
              <a:buChar char="§"/>
            </a:pPr>
            <a:r>
              <a:rPr lang="en-US" altLang="en-US" sz="2310" dirty="0"/>
              <a:t>3,000 counties spread over 9 time zones</a:t>
            </a:r>
          </a:p>
          <a:p>
            <a:endParaRPr lang="en-US" altLang="en-US" sz="800" b="1" dirty="0">
              <a:solidFill>
                <a:srgbClr val="000000"/>
              </a:solidFill>
            </a:endParaRPr>
          </a:p>
          <a:p>
            <a:pPr marL="457200" indent="-457200">
              <a:buFont typeface="Wingdings" panose="05000000000000000000" pitchFamily="2" charset="2"/>
              <a:buChar char="§"/>
            </a:pPr>
            <a:r>
              <a:rPr lang="en-US" altLang="en-US" sz="2940" b="1" dirty="0">
                <a:solidFill>
                  <a:srgbClr val="000000"/>
                </a:solidFill>
              </a:rPr>
              <a:t>2015 spending: $3.2 trillion</a:t>
            </a:r>
            <a:endParaRPr lang="en-US" altLang="en-US" sz="2310" dirty="0">
              <a:solidFill>
                <a:srgbClr val="000000"/>
              </a:solidFill>
            </a:endParaRPr>
          </a:p>
          <a:p>
            <a:pPr lvl="1" eaLnBrk="1" hangingPunct="1">
              <a:buFont typeface="Wingdings" panose="05000000000000000000" pitchFamily="2" charset="2"/>
              <a:buChar char="§"/>
            </a:pPr>
            <a:r>
              <a:rPr lang="en-US" altLang="en-US" sz="2310" dirty="0"/>
              <a:t>17.8% of GDP (highest on record)</a:t>
            </a:r>
          </a:p>
          <a:p>
            <a:pPr lvl="1" eaLnBrk="1" hangingPunct="1">
              <a:buFont typeface="Wingdings" panose="05000000000000000000" pitchFamily="2" charset="2"/>
              <a:buChar char="§"/>
            </a:pPr>
            <a:r>
              <a:rPr lang="en-US" altLang="en-US" sz="2310" dirty="0"/>
              <a:t>$9,990 per capita</a:t>
            </a:r>
          </a:p>
          <a:p>
            <a:pPr lvl="1">
              <a:buFont typeface="Wingdings" panose="05000000000000000000" pitchFamily="2" charset="2"/>
              <a:buChar char="§"/>
            </a:pPr>
            <a:r>
              <a:rPr lang="en-US" altLang="en-US" sz="2510" dirty="0"/>
              <a:t>Both far outpace OECD countries</a:t>
            </a:r>
            <a:endParaRPr lang="en-US" altLang="en-US" sz="2310" dirty="0"/>
          </a:p>
          <a:p>
            <a:pPr lvl="1">
              <a:buFont typeface="Wingdings" panose="05000000000000000000" pitchFamily="2" charset="2"/>
              <a:buChar char="§"/>
            </a:pPr>
            <a:endParaRPr lang="en-US" altLang="en-US" sz="2310" dirty="0"/>
          </a:p>
          <a:p>
            <a:pPr lvl="1">
              <a:buFont typeface="Wingdings" panose="05000000000000000000" pitchFamily="2" charset="2"/>
              <a:buChar char="§"/>
            </a:pPr>
            <a:r>
              <a:rPr lang="en-US" altLang="en-US" sz="2900" b="1" dirty="0"/>
              <a:t>Big industry</a:t>
            </a:r>
          </a:p>
          <a:p>
            <a:pPr lvl="1">
              <a:buFont typeface="Wingdings" panose="05000000000000000000" pitchFamily="2" charset="2"/>
              <a:buChar char="§"/>
            </a:pPr>
            <a:r>
              <a:rPr lang="en-US" altLang="en-US" sz="2310" dirty="0"/>
              <a:t>14.6 million employees, 700,000 MDs</a:t>
            </a:r>
          </a:p>
          <a:p>
            <a:pPr lvl="1">
              <a:buFont typeface="Wingdings" panose="05000000000000000000" pitchFamily="2" charset="2"/>
              <a:buChar char="§"/>
            </a:pPr>
            <a:r>
              <a:rPr lang="en-US" altLang="en-US" sz="2310" dirty="0"/>
              <a:t>5,000 community hospitals, (1,000 for profit, 1,000 state/local)</a:t>
            </a:r>
            <a:endParaRPr lang="en-US" altLang="en-US" sz="2510" dirty="0"/>
          </a:p>
        </p:txBody>
      </p:sp>
      <p:pic>
        <p:nvPicPr>
          <p:cNvPr id="102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34113" y="2729151"/>
            <a:ext cx="3163729" cy="20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2"/>
          <p:cNvSpPr txBox="1">
            <a:spLocks noChangeArrowheads="1"/>
          </p:cNvSpPr>
          <p:nvPr/>
        </p:nvSpPr>
        <p:spPr bwMode="auto">
          <a:xfrm>
            <a:off x="1283494" y="6462951"/>
            <a:ext cx="4190524"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chemeClr val="tx2"/>
              </a:buClr>
              <a:buFont typeface="Wingdings" panose="05000000000000000000" pitchFamily="2" charset="2"/>
              <a:buChar char="§"/>
              <a:defRPr sz="2400">
                <a:solidFill>
                  <a:schemeClr val="tx1"/>
                </a:solidFill>
                <a:latin typeface="Arial Narrow" panose="020B0606020202030204" pitchFamily="34" charset="0"/>
                <a:cs typeface="Arial" panose="020B0604020202020204" pitchFamily="34" charset="0"/>
              </a:defRPr>
            </a:lvl1pPr>
            <a:lvl2pPr marL="742950" indent="-285750">
              <a:lnSpc>
                <a:spcPct val="95000"/>
              </a:lnSpc>
              <a:spcBef>
                <a:spcPct val="35000"/>
              </a:spcBef>
              <a:buClr>
                <a:schemeClr val="tx2"/>
              </a:buClr>
              <a:buFont typeface="Arial" panose="020B0604020202020204" pitchFamily="34" charset="0"/>
              <a:buChar char="–"/>
              <a:defRPr sz="2000">
                <a:solidFill>
                  <a:schemeClr val="tx1"/>
                </a:solidFill>
                <a:latin typeface="Arial Narrow" panose="020B0606020202030204" pitchFamily="34" charset="0"/>
                <a:cs typeface="Arial" panose="020B0604020202020204" pitchFamily="34" charset="0"/>
              </a:defRPr>
            </a:lvl2pPr>
            <a:lvl3pPr marL="1143000" indent="-228600">
              <a:lnSpc>
                <a:spcPct val="95000"/>
              </a:lnSpc>
              <a:spcBef>
                <a:spcPct val="35000"/>
              </a:spcBef>
              <a:buClr>
                <a:schemeClr val="tx2"/>
              </a:buClr>
              <a:buFont typeface="Wingdings" panose="05000000000000000000" pitchFamily="2" charset="2"/>
              <a:buChar char="§"/>
              <a:defRPr>
                <a:solidFill>
                  <a:schemeClr val="tx1"/>
                </a:solidFill>
                <a:latin typeface="Arial Narrow" panose="020B0606020202030204" pitchFamily="34" charset="0"/>
                <a:cs typeface="Arial" panose="020B0604020202020204" pitchFamily="34" charset="0"/>
              </a:defRPr>
            </a:lvl3pPr>
            <a:lvl4pPr marL="16002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4pPr>
            <a:lvl5pPr marL="2057400" indent="-228600">
              <a:lnSpc>
                <a:spcPct val="95000"/>
              </a:lnSpc>
              <a:spcBef>
                <a:spcPct val="35000"/>
              </a:spcBef>
              <a:buClr>
                <a:schemeClr val="tx2"/>
              </a:buClr>
              <a:buChar char="»"/>
              <a:defRPr sz="1600">
                <a:solidFill>
                  <a:schemeClr val="tx1"/>
                </a:solidFill>
                <a:latin typeface="Arial Narrow" panose="020B0606020202030204" pitchFamily="34" charset="0"/>
                <a:cs typeface="Arial" panose="020B0604020202020204" pitchFamily="34" charset="0"/>
              </a:defRPr>
            </a:lvl5pPr>
            <a:lvl6pPr marL="25146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6pPr>
            <a:lvl7pPr marL="29718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7pPr>
            <a:lvl8pPr marL="34290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8pPr>
            <a:lvl9pPr marL="3886200" indent="-228600" eaLnBrk="0" fontAlgn="base" hangingPunct="0">
              <a:lnSpc>
                <a:spcPct val="95000"/>
              </a:lnSpc>
              <a:spcBef>
                <a:spcPct val="35000"/>
              </a:spcBef>
              <a:spcAft>
                <a:spcPct val="0"/>
              </a:spcAft>
              <a:buClr>
                <a:schemeClr val="tx2"/>
              </a:buClr>
              <a:buChar char="»"/>
              <a:defRPr sz="1600">
                <a:solidFill>
                  <a:schemeClr val="tx1"/>
                </a:solidFill>
                <a:latin typeface="Arial Narrow" panose="020B0606020202030204" pitchFamily="34" charset="0"/>
                <a:cs typeface="Arial" panose="020B0604020202020204" pitchFamily="34" charset="0"/>
              </a:defRPr>
            </a:lvl9pPr>
          </a:lstStyle>
          <a:p>
            <a:pPr algn="ctr" eaLnBrk="1" hangingPunct="1">
              <a:lnSpc>
                <a:spcPct val="100000"/>
              </a:lnSpc>
              <a:spcBef>
                <a:spcPct val="0"/>
              </a:spcBef>
              <a:buClrTx/>
              <a:buFontTx/>
              <a:buNone/>
            </a:pPr>
            <a:r>
              <a:rPr lang="en-US" altLang="en-US" sz="1050">
                <a:ea typeface="MS PGothic" panose="020B0600070205080204" pitchFamily="34" charset="-128"/>
              </a:rPr>
              <a:t>Image credit: http://geology.com/world/the-united-states-of-america-map.gif</a:t>
            </a:r>
          </a:p>
        </p:txBody>
      </p:sp>
      <p:sp>
        <p:nvSpPr>
          <p:cNvPr id="8" name="Title 1"/>
          <p:cNvSpPr>
            <a:spLocks noGrp="1"/>
          </p:cNvSpPr>
          <p:nvPr>
            <p:ph type="title"/>
          </p:nvPr>
        </p:nvSpPr>
        <p:spPr>
          <a:xfrm>
            <a:off x="131307" y="1"/>
            <a:ext cx="9363213" cy="948267"/>
          </a:xfrm>
        </p:spPr>
        <p:txBody>
          <a:bodyPr>
            <a:normAutofit/>
          </a:bodyPr>
          <a:lstStyle/>
          <a:p>
            <a:r>
              <a:rPr lang="en-US" sz="3200" dirty="0"/>
              <a:t>The US: big country, big health spending</a:t>
            </a:r>
          </a:p>
        </p:txBody>
      </p:sp>
    </p:spTree>
    <p:extLst>
      <p:ext uri="{BB962C8B-B14F-4D97-AF65-F5344CB8AC3E}">
        <p14:creationId xmlns:p14="http://schemas.microsoft.com/office/powerpoint/2010/main" val="4361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31307" y="1"/>
            <a:ext cx="9363213" cy="948267"/>
          </a:xfrm>
        </p:spPr>
        <p:txBody>
          <a:bodyPr>
            <a:normAutofit/>
          </a:bodyPr>
          <a:lstStyle/>
          <a:p>
            <a:r>
              <a:rPr lang="en-US" sz="3200" dirty="0"/>
              <a:t>How Americans get health coverage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7126945"/>
              </p:ext>
            </p:extLst>
          </p:nvPr>
        </p:nvGraphicFramePr>
        <p:xfrm>
          <a:off x="581931" y="1187282"/>
          <a:ext cx="8266649" cy="4886682"/>
        </p:xfrm>
        <a:graphic>
          <a:graphicData uri="http://schemas.openxmlformats.org/drawingml/2006/table">
            <a:tbl>
              <a:tblPr firstRow="1" bandRow="1">
                <a:tableStyleId>{5C22544A-7EE6-4342-B048-85BDC9FD1C3A}</a:tableStyleId>
              </a:tblPr>
              <a:tblGrid>
                <a:gridCol w="2066663">
                  <a:extLst>
                    <a:ext uri="{9D8B030D-6E8A-4147-A177-3AD203B41FA5}">
                      <a16:colId xmlns:a16="http://schemas.microsoft.com/office/drawing/2014/main" val="20000"/>
                    </a:ext>
                  </a:extLst>
                </a:gridCol>
                <a:gridCol w="2355451">
                  <a:extLst>
                    <a:ext uri="{9D8B030D-6E8A-4147-A177-3AD203B41FA5}">
                      <a16:colId xmlns:a16="http://schemas.microsoft.com/office/drawing/2014/main" val="20001"/>
                    </a:ext>
                  </a:extLst>
                </a:gridCol>
                <a:gridCol w="1655286">
                  <a:extLst>
                    <a:ext uri="{9D8B030D-6E8A-4147-A177-3AD203B41FA5}">
                      <a16:colId xmlns:a16="http://schemas.microsoft.com/office/drawing/2014/main" val="20002"/>
                    </a:ext>
                  </a:extLst>
                </a:gridCol>
                <a:gridCol w="2189249">
                  <a:extLst>
                    <a:ext uri="{9D8B030D-6E8A-4147-A177-3AD203B41FA5}">
                      <a16:colId xmlns:a16="http://schemas.microsoft.com/office/drawing/2014/main" val="20003"/>
                    </a:ext>
                  </a:extLst>
                </a:gridCol>
              </a:tblGrid>
              <a:tr h="392644">
                <a:tc>
                  <a:txBody>
                    <a:bodyPr/>
                    <a:lstStyle/>
                    <a:p>
                      <a:r>
                        <a:rPr lang="en-US" sz="2400" dirty="0"/>
                        <a:t>Source</a:t>
                      </a:r>
                    </a:p>
                  </a:txBody>
                  <a:tcPr/>
                </a:tc>
                <a:tc>
                  <a:txBody>
                    <a:bodyPr/>
                    <a:lstStyle/>
                    <a:p>
                      <a:pPr algn="r"/>
                      <a:r>
                        <a:rPr lang="en-US" sz="2400" dirty="0"/>
                        <a:t>2013</a:t>
                      </a:r>
                    </a:p>
                  </a:txBody>
                  <a:tcPr/>
                </a:tc>
                <a:tc>
                  <a:txBody>
                    <a:bodyPr/>
                    <a:lstStyle/>
                    <a:p>
                      <a:pPr algn="r"/>
                      <a:endParaRPr lang="en-US" sz="2400" dirty="0"/>
                    </a:p>
                  </a:txBody>
                  <a:tcPr/>
                </a:tc>
                <a:tc>
                  <a:txBody>
                    <a:bodyPr/>
                    <a:lstStyle/>
                    <a:p>
                      <a:pPr algn="r"/>
                      <a:r>
                        <a:rPr lang="en-US" sz="2400" dirty="0"/>
                        <a:t>2015</a:t>
                      </a:r>
                    </a:p>
                  </a:txBody>
                  <a:tcPr/>
                </a:tc>
                <a:extLst>
                  <a:ext uri="{0D108BD9-81ED-4DB2-BD59-A6C34878D82A}">
                    <a16:rowId xmlns:a16="http://schemas.microsoft.com/office/drawing/2014/main" val="10000"/>
                  </a:ext>
                </a:extLst>
              </a:tr>
              <a:tr h="392644">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10001"/>
                  </a:ext>
                </a:extLst>
              </a:tr>
              <a:tr h="585847">
                <a:tc>
                  <a:txBody>
                    <a:bodyPr/>
                    <a:lstStyle/>
                    <a:p>
                      <a:r>
                        <a:rPr lang="en-US" sz="2400" dirty="0"/>
                        <a:t>Employer</a:t>
                      </a:r>
                    </a:p>
                  </a:txBody>
                  <a:tcPr/>
                </a:tc>
                <a:tc>
                  <a:txBody>
                    <a:bodyPr/>
                    <a:lstStyle/>
                    <a:p>
                      <a:pPr algn="r"/>
                      <a:r>
                        <a:rPr lang="en-US" sz="2400" dirty="0"/>
                        <a:t>50</a:t>
                      </a:r>
                    </a:p>
                  </a:txBody>
                  <a:tcPr/>
                </a:tc>
                <a:tc>
                  <a:txBody>
                    <a:bodyPr/>
                    <a:lstStyle/>
                    <a:p>
                      <a:endParaRPr lang="en-US" sz="2400" dirty="0"/>
                    </a:p>
                  </a:txBody>
                  <a:tcPr/>
                </a:tc>
                <a:tc>
                  <a:txBody>
                    <a:bodyPr/>
                    <a:lstStyle/>
                    <a:p>
                      <a:pPr algn="r"/>
                      <a:r>
                        <a:rPr lang="en-US" sz="2400" dirty="0"/>
                        <a:t>49</a:t>
                      </a:r>
                    </a:p>
                  </a:txBody>
                  <a:tcPr/>
                </a:tc>
                <a:extLst>
                  <a:ext uri="{0D108BD9-81ED-4DB2-BD59-A6C34878D82A}">
                    <a16:rowId xmlns:a16="http://schemas.microsoft.com/office/drawing/2014/main" val="10002"/>
                  </a:ext>
                </a:extLst>
              </a:tr>
              <a:tr h="585847">
                <a:tc>
                  <a:txBody>
                    <a:bodyPr/>
                    <a:lstStyle/>
                    <a:p>
                      <a:r>
                        <a:rPr lang="en-US" sz="2400" dirty="0"/>
                        <a:t>Non-group</a:t>
                      </a:r>
                    </a:p>
                  </a:txBody>
                  <a:tcPr/>
                </a:tc>
                <a:tc>
                  <a:txBody>
                    <a:bodyPr/>
                    <a:lstStyle/>
                    <a:p>
                      <a:pPr algn="r"/>
                      <a:r>
                        <a:rPr lang="en-US" sz="2400" dirty="0"/>
                        <a:t>4</a:t>
                      </a:r>
                    </a:p>
                  </a:txBody>
                  <a:tcPr/>
                </a:tc>
                <a:tc>
                  <a:txBody>
                    <a:bodyPr/>
                    <a:lstStyle/>
                    <a:p>
                      <a:endParaRPr lang="en-US" sz="2400" dirty="0"/>
                    </a:p>
                  </a:txBody>
                  <a:tcPr/>
                </a:tc>
                <a:tc>
                  <a:txBody>
                    <a:bodyPr/>
                    <a:lstStyle/>
                    <a:p>
                      <a:pPr algn="r"/>
                      <a:r>
                        <a:rPr lang="en-US" sz="2400" dirty="0"/>
                        <a:t>7</a:t>
                      </a:r>
                    </a:p>
                  </a:txBody>
                  <a:tcPr/>
                </a:tc>
                <a:extLst>
                  <a:ext uri="{0D108BD9-81ED-4DB2-BD59-A6C34878D82A}">
                    <a16:rowId xmlns:a16="http://schemas.microsoft.com/office/drawing/2014/main" val="10003"/>
                  </a:ext>
                </a:extLst>
              </a:tr>
              <a:tr h="585847">
                <a:tc>
                  <a:txBody>
                    <a:bodyPr/>
                    <a:lstStyle/>
                    <a:p>
                      <a:r>
                        <a:rPr lang="en-US" sz="2400" dirty="0"/>
                        <a:t>Medicaid</a:t>
                      </a:r>
                    </a:p>
                  </a:txBody>
                  <a:tcPr/>
                </a:tc>
                <a:tc>
                  <a:txBody>
                    <a:bodyPr/>
                    <a:lstStyle/>
                    <a:p>
                      <a:pPr algn="r"/>
                      <a:r>
                        <a:rPr lang="en-US" sz="2400" dirty="0"/>
                        <a:t>18</a:t>
                      </a:r>
                    </a:p>
                  </a:txBody>
                  <a:tcPr/>
                </a:tc>
                <a:tc>
                  <a:txBody>
                    <a:bodyPr/>
                    <a:lstStyle/>
                    <a:p>
                      <a:endParaRPr lang="en-US" sz="2400" dirty="0"/>
                    </a:p>
                  </a:txBody>
                  <a:tcPr/>
                </a:tc>
                <a:tc>
                  <a:txBody>
                    <a:bodyPr/>
                    <a:lstStyle/>
                    <a:p>
                      <a:pPr algn="r"/>
                      <a:r>
                        <a:rPr lang="en-US" sz="2400" dirty="0"/>
                        <a:t>20</a:t>
                      </a:r>
                    </a:p>
                  </a:txBody>
                  <a:tcPr/>
                </a:tc>
                <a:extLst>
                  <a:ext uri="{0D108BD9-81ED-4DB2-BD59-A6C34878D82A}">
                    <a16:rowId xmlns:a16="http://schemas.microsoft.com/office/drawing/2014/main" val="10004"/>
                  </a:ext>
                </a:extLst>
              </a:tr>
              <a:tr h="585847">
                <a:tc>
                  <a:txBody>
                    <a:bodyPr/>
                    <a:lstStyle/>
                    <a:p>
                      <a:r>
                        <a:rPr lang="en-US" sz="2400" dirty="0"/>
                        <a:t>Medicare</a:t>
                      </a:r>
                    </a:p>
                  </a:txBody>
                  <a:tcPr/>
                </a:tc>
                <a:tc>
                  <a:txBody>
                    <a:bodyPr/>
                    <a:lstStyle/>
                    <a:p>
                      <a:pPr algn="r"/>
                      <a:r>
                        <a:rPr lang="en-US" sz="2400" dirty="0"/>
                        <a:t>13</a:t>
                      </a:r>
                    </a:p>
                  </a:txBody>
                  <a:tcPr/>
                </a:tc>
                <a:tc>
                  <a:txBody>
                    <a:bodyPr/>
                    <a:lstStyle/>
                    <a:p>
                      <a:endParaRPr lang="en-US" sz="2400" dirty="0"/>
                    </a:p>
                  </a:txBody>
                  <a:tcPr/>
                </a:tc>
                <a:tc>
                  <a:txBody>
                    <a:bodyPr/>
                    <a:lstStyle/>
                    <a:p>
                      <a:pPr algn="r"/>
                      <a:r>
                        <a:rPr lang="en-US" sz="2400" dirty="0"/>
                        <a:t>14</a:t>
                      </a:r>
                    </a:p>
                  </a:txBody>
                  <a:tcPr/>
                </a:tc>
                <a:extLst>
                  <a:ext uri="{0D108BD9-81ED-4DB2-BD59-A6C34878D82A}">
                    <a16:rowId xmlns:a16="http://schemas.microsoft.com/office/drawing/2014/main" val="10005"/>
                  </a:ext>
                </a:extLst>
              </a:tr>
              <a:tr h="585847">
                <a:tc>
                  <a:txBody>
                    <a:bodyPr/>
                    <a:lstStyle/>
                    <a:p>
                      <a:r>
                        <a:rPr lang="en-US" sz="2400" dirty="0"/>
                        <a:t>Other public</a:t>
                      </a:r>
                    </a:p>
                  </a:txBody>
                  <a:tcPr/>
                </a:tc>
                <a:tc>
                  <a:txBody>
                    <a:bodyPr/>
                    <a:lstStyle/>
                    <a:p>
                      <a:pPr algn="r"/>
                      <a:r>
                        <a:rPr lang="en-US" sz="2400" dirty="0"/>
                        <a:t>2</a:t>
                      </a:r>
                    </a:p>
                  </a:txBody>
                  <a:tcPr/>
                </a:tc>
                <a:tc>
                  <a:txBody>
                    <a:bodyPr/>
                    <a:lstStyle/>
                    <a:p>
                      <a:endParaRPr lang="en-US" sz="2400" dirty="0"/>
                    </a:p>
                  </a:txBody>
                  <a:tcPr/>
                </a:tc>
                <a:tc>
                  <a:txBody>
                    <a:bodyPr/>
                    <a:lstStyle/>
                    <a:p>
                      <a:pPr algn="r"/>
                      <a:r>
                        <a:rPr lang="en-US" sz="2400" dirty="0"/>
                        <a:t>2</a:t>
                      </a:r>
                    </a:p>
                  </a:txBody>
                  <a:tcPr/>
                </a:tc>
                <a:extLst>
                  <a:ext uri="{0D108BD9-81ED-4DB2-BD59-A6C34878D82A}">
                    <a16:rowId xmlns:a16="http://schemas.microsoft.com/office/drawing/2014/main" val="10006"/>
                  </a:ext>
                </a:extLst>
              </a:tr>
              <a:tr h="585847">
                <a:tc>
                  <a:txBody>
                    <a:bodyPr/>
                    <a:lstStyle/>
                    <a:p>
                      <a:r>
                        <a:rPr lang="en-US" sz="2400" dirty="0"/>
                        <a:t>Uninsured</a:t>
                      </a:r>
                    </a:p>
                  </a:txBody>
                  <a:tcPr/>
                </a:tc>
                <a:tc>
                  <a:txBody>
                    <a:bodyPr/>
                    <a:lstStyle/>
                    <a:p>
                      <a:pPr algn="r"/>
                      <a:r>
                        <a:rPr lang="en-US" sz="2400" dirty="0"/>
                        <a:t>13</a:t>
                      </a:r>
                    </a:p>
                  </a:txBody>
                  <a:tcPr/>
                </a:tc>
                <a:tc>
                  <a:txBody>
                    <a:bodyPr/>
                    <a:lstStyle/>
                    <a:p>
                      <a:endParaRPr lang="en-US" sz="2400" dirty="0"/>
                    </a:p>
                  </a:txBody>
                  <a:tcPr/>
                </a:tc>
                <a:tc>
                  <a:txBody>
                    <a:bodyPr/>
                    <a:lstStyle/>
                    <a:p>
                      <a:pPr algn="r"/>
                      <a:r>
                        <a:rPr lang="en-US" sz="2400" dirty="0"/>
                        <a:t>9</a:t>
                      </a:r>
                    </a:p>
                  </a:txBody>
                  <a:tcPr/>
                </a:tc>
                <a:extLst>
                  <a:ext uri="{0D108BD9-81ED-4DB2-BD59-A6C34878D82A}">
                    <a16:rowId xmlns:a16="http://schemas.microsoft.com/office/drawing/2014/main" val="10007"/>
                  </a:ext>
                </a:extLst>
              </a:tr>
              <a:tr h="392644">
                <a:tc>
                  <a:txBody>
                    <a:bodyPr/>
                    <a:lstStyle/>
                    <a:p>
                      <a:r>
                        <a:rPr lang="en-US" sz="2400" dirty="0"/>
                        <a:t>Total</a:t>
                      </a:r>
                    </a:p>
                  </a:txBody>
                  <a:tcPr/>
                </a:tc>
                <a:tc>
                  <a:txBody>
                    <a:bodyPr/>
                    <a:lstStyle/>
                    <a:p>
                      <a:pPr algn="r"/>
                      <a:r>
                        <a:rPr lang="en-US" sz="2400" dirty="0"/>
                        <a:t>100</a:t>
                      </a:r>
                    </a:p>
                  </a:txBody>
                  <a:tcPr/>
                </a:tc>
                <a:tc>
                  <a:txBody>
                    <a:bodyPr/>
                    <a:lstStyle/>
                    <a:p>
                      <a:endParaRPr lang="en-US" sz="2400" dirty="0"/>
                    </a:p>
                  </a:txBody>
                  <a:tcPr/>
                </a:tc>
                <a:tc>
                  <a:txBody>
                    <a:bodyPr/>
                    <a:lstStyle/>
                    <a:p>
                      <a:pPr algn="r"/>
                      <a:r>
                        <a:rPr lang="en-US" sz="2400" dirty="0"/>
                        <a:t>100</a:t>
                      </a:r>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581930" y="6386732"/>
            <a:ext cx="6817675"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Source:  Kaiser Family Foundation </a:t>
            </a:r>
            <a:r>
              <a:rPr lang="en-US" sz="1600" dirty="0">
                <a:latin typeface="Arial" panose="020B0604020202020204" pitchFamily="34" charset="0"/>
                <a:cs typeface="Arial" panose="020B0604020202020204" pitchFamily="34" charset="0"/>
                <a:hlinkClick r:id="rId3"/>
              </a:rPr>
              <a:t>www.kff.org</a:t>
            </a:r>
            <a:r>
              <a:rPr lang="en-US" sz="1600" dirty="0">
                <a:latin typeface="Arial" panose="020B0604020202020204" pitchFamily="34" charset="0"/>
                <a:cs typeface="Arial" panose="020B0604020202020204" pitchFamily="34" charset="0"/>
              </a:rPr>
              <a:t> accessed 3/16/17</a:t>
            </a:r>
          </a:p>
        </p:txBody>
      </p:sp>
    </p:spTree>
    <p:extLst>
      <p:ext uri="{BB962C8B-B14F-4D97-AF65-F5344CB8AC3E}">
        <p14:creationId xmlns:p14="http://schemas.microsoft.com/office/powerpoint/2010/main" val="164566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79828" y="1301021"/>
            <a:ext cx="8778240" cy="5628697"/>
          </a:xfrm>
        </p:spPr>
        <p:txBody>
          <a:bodyPr>
            <a:noAutofit/>
          </a:bodyPr>
          <a:lstStyle/>
          <a:p>
            <a:pPr marL="342900" indent="-342900">
              <a:buClrTx/>
              <a:buFont typeface="Arial" panose="020B0604020202020204" pitchFamily="34" charset="0"/>
              <a:buChar char="•"/>
            </a:pPr>
            <a:r>
              <a:rPr lang="en-US" altLang="en-US" sz="2400" b="1" dirty="0"/>
              <a:t>1932: Committee on the costs of Medical Care</a:t>
            </a:r>
          </a:p>
          <a:p>
            <a:pPr marL="342900" indent="-342900">
              <a:buClrTx/>
              <a:buFont typeface="Arial" panose="020B0604020202020204" pitchFamily="34" charset="0"/>
              <a:buChar char="•"/>
            </a:pPr>
            <a:r>
              <a:rPr lang="en-US" altLang="en-US" sz="2400" b="1" dirty="0"/>
              <a:t>1934: FDR Committee on Economic Security</a:t>
            </a:r>
          </a:p>
          <a:p>
            <a:pPr marL="342900" indent="-342900">
              <a:buClrTx/>
              <a:buFont typeface="Arial" panose="020B0604020202020204" pitchFamily="34" charset="0"/>
              <a:buChar char="•"/>
            </a:pPr>
            <a:r>
              <a:rPr lang="en-US" altLang="en-US" sz="2400" b="1" dirty="0"/>
              <a:t>1935: Social Security Act</a:t>
            </a:r>
          </a:p>
          <a:p>
            <a:pPr marL="342900" indent="-342900">
              <a:buClrTx/>
              <a:buFont typeface="Arial" panose="020B0604020202020204" pitchFamily="34" charset="0"/>
              <a:buChar char="•"/>
            </a:pPr>
            <a:r>
              <a:rPr lang="en-US" altLang="en-US" sz="2400" b="1" dirty="0">
                <a:solidFill>
                  <a:schemeClr val="accent4"/>
                </a:solidFill>
              </a:rPr>
              <a:t>1943: War Labor Board excludes fringe benefits from wage freeze</a:t>
            </a:r>
          </a:p>
          <a:p>
            <a:pPr marL="342900" indent="-342900">
              <a:buClrTx/>
              <a:buFont typeface="Arial" panose="020B0604020202020204" pitchFamily="34" charset="0"/>
              <a:buChar char="•"/>
            </a:pPr>
            <a:r>
              <a:rPr lang="en-US" altLang="en-US" sz="2400" b="1" dirty="0"/>
              <a:t>1946: Wagner-Murray-Dingell introduced</a:t>
            </a:r>
          </a:p>
          <a:p>
            <a:pPr marL="342900" indent="-342900">
              <a:buClrTx/>
              <a:buFont typeface="Arial" panose="020B0604020202020204" pitchFamily="34" charset="0"/>
              <a:buChar char="•"/>
            </a:pPr>
            <a:r>
              <a:rPr lang="en-US" altLang="en-US" sz="2400" b="1" dirty="0">
                <a:solidFill>
                  <a:schemeClr val="accent4"/>
                </a:solidFill>
              </a:rPr>
              <a:t>1954: Employer contributions for health insurance excluded from employees’ taxable income</a:t>
            </a:r>
          </a:p>
          <a:p>
            <a:pPr marL="342900" indent="-342900">
              <a:buClrTx/>
              <a:buFont typeface="Arial" panose="020B0604020202020204" pitchFamily="34" charset="0"/>
              <a:buChar char="•"/>
            </a:pPr>
            <a:r>
              <a:rPr lang="en-US" altLang="en-US" sz="2400" b="1" dirty="0">
                <a:solidFill>
                  <a:schemeClr val="accent4"/>
                </a:solidFill>
              </a:rPr>
              <a:t>1965: Medicare &amp; Medicaid signed into law</a:t>
            </a:r>
          </a:p>
          <a:p>
            <a:pPr marL="342900" indent="-342900">
              <a:buClrTx/>
              <a:buFont typeface="Arial" panose="020B0604020202020204" pitchFamily="34" charset="0"/>
              <a:buChar char="•"/>
            </a:pPr>
            <a:r>
              <a:rPr lang="en-US" altLang="en-US" sz="2400" b="1" dirty="0"/>
              <a:t>1972: People w/ ESRD, disabilities covered by Medicare</a:t>
            </a:r>
          </a:p>
          <a:p>
            <a:pPr marL="342900" indent="-342900">
              <a:buClrTx/>
              <a:buFont typeface="Arial" panose="020B0604020202020204" pitchFamily="34" charset="0"/>
              <a:buChar char="•"/>
            </a:pPr>
            <a:r>
              <a:rPr lang="en-US" altLang="en-US" sz="2400" b="1" dirty="0">
                <a:solidFill>
                  <a:schemeClr val="accent4"/>
                </a:solidFill>
              </a:rPr>
              <a:t>1974: ERISA exempts self-insured employers from state coverage mandates</a:t>
            </a:r>
          </a:p>
          <a:p>
            <a:pPr marL="342900" indent="-342900">
              <a:buClrTx/>
              <a:buFont typeface="Arial" panose="020B0604020202020204" pitchFamily="34" charset="0"/>
              <a:buChar char="•"/>
            </a:pPr>
            <a:r>
              <a:rPr lang="en-US" altLang="en-US" sz="2400" b="1" dirty="0"/>
              <a:t>1977 Health Care Financing Administration established</a:t>
            </a:r>
          </a:p>
        </p:txBody>
      </p:sp>
      <p:sp>
        <p:nvSpPr>
          <p:cNvPr id="7" name="Title 1"/>
          <p:cNvSpPr>
            <a:spLocks noGrp="1"/>
          </p:cNvSpPr>
          <p:nvPr>
            <p:ph type="title"/>
          </p:nvPr>
        </p:nvSpPr>
        <p:spPr>
          <a:xfrm>
            <a:off x="131307" y="1"/>
            <a:ext cx="9363213" cy="948267"/>
          </a:xfrm>
        </p:spPr>
        <p:txBody>
          <a:bodyPr>
            <a:normAutofit/>
          </a:bodyPr>
          <a:lstStyle/>
          <a:p>
            <a:r>
              <a:rPr lang="en-US" sz="3200" dirty="0"/>
              <a:t>Evolution of coverage: 1932-1977</a:t>
            </a:r>
          </a:p>
        </p:txBody>
      </p:sp>
    </p:spTree>
    <p:extLst>
      <p:ext uri="{BB962C8B-B14F-4D97-AF65-F5344CB8AC3E}">
        <p14:creationId xmlns:p14="http://schemas.microsoft.com/office/powerpoint/2010/main" val="2356765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79828" y="1301021"/>
            <a:ext cx="8778240" cy="5628697"/>
          </a:xfrm>
        </p:spPr>
        <p:txBody>
          <a:bodyPr>
            <a:noAutofit/>
          </a:bodyPr>
          <a:lstStyle/>
          <a:p>
            <a:pPr marL="342900" indent="-342900">
              <a:buClrTx/>
              <a:buFont typeface="Arial" panose="020B0604020202020204" pitchFamily="34" charset="0"/>
              <a:buChar char="•"/>
            </a:pPr>
            <a:r>
              <a:rPr lang="en-US" altLang="en-US" sz="2400" b="1" dirty="0"/>
              <a:t>1981: OBRA ‘81 allows Medicaid managed care waivers</a:t>
            </a:r>
          </a:p>
          <a:p>
            <a:pPr marL="342900" indent="-342900">
              <a:buClrTx/>
              <a:buFont typeface="Arial" panose="020B0604020202020204" pitchFamily="34" charset="0"/>
              <a:buChar char="•"/>
            </a:pPr>
            <a:r>
              <a:rPr lang="en-US" altLang="en-US" sz="2400" b="1" dirty="0">
                <a:solidFill>
                  <a:schemeClr val="accent4"/>
                </a:solidFill>
              </a:rPr>
              <a:t>1983: DRGs introduced for hospital inpatient payments</a:t>
            </a:r>
          </a:p>
          <a:p>
            <a:pPr marL="342900" indent="-342900">
              <a:buClrTx/>
              <a:buFont typeface="Arial" panose="020B0604020202020204" pitchFamily="34" charset="0"/>
              <a:buChar char="•"/>
            </a:pPr>
            <a:r>
              <a:rPr lang="en-US" altLang="en-US" sz="2400" b="1" dirty="0"/>
              <a:t>1986: EMTALA</a:t>
            </a:r>
          </a:p>
          <a:p>
            <a:pPr marL="342900" indent="-342900">
              <a:buClrTx/>
              <a:buFont typeface="Arial" panose="020B0604020202020204" pitchFamily="34" charset="0"/>
              <a:buChar char="•"/>
            </a:pPr>
            <a:r>
              <a:rPr lang="en-US" altLang="en-US" sz="2400" b="1" dirty="0"/>
              <a:t>1988: Medicare Catastrophic Coverage Act adds Rx coverage (later repealed)</a:t>
            </a:r>
          </a:p>
          <a:p>
            <a:pPr marL="342900" indent="-342900">
              <a:buClrTx/>
              <a:buFont typeface="Arial" panose="020B0604020202020204" pitchFamily="34" charset="0"/>
              <a:buChar char="•"/>
            </a:pPr>
            <a:r>
              <a:rPr lang="en-US" altLang="en-US" sz="2400" b="1" dirty="0"/>
              <a:t>1990: OBRA’ 90 adds Medicaid coverage to kids &lt;= 18</a:t>
            </a:r>
          </a:p>
          <a:p>
            <a:pPr marL="342900" indent="-342900">
              <a:buClrTx/>
              <a:buFont typeface="Arial" panose="020B0604020202020204" pitchFamily="34" charset="0"/>
              <a:buChar char="•"/>
            </a:pPr>
            <a:r>
              <a:rPr lang="en-US" altLang="en-US" sz="2400" b="1" dirty="0"/>
              <a:t>1993: Clinton Health Security Act</a:t>
            </a:r>
          </a:p>
          <a:p>
            <a:pPr marL="342900" indent="-342900">
              <a:buClrTx/>
              <a:buFont typeface="Arial" panose="020B0604020202020204" pitchFamily="34" charset="0"/>
              <a:buChar char="•"/>
            </a:pPr>
            <a:r>
              <a:rPr lang="en-US" altLang="en-US" sz="2400" b="1" dirty="0"/>
              <a:t>1996: HIPAA, Mental Health Parity, Medicaid delinked from welfare, banned for legal immigrants first 5 years</a:t>
            </a:r>
          </a:p>
          <a:p>
            <a:pPr marL="342900" indent="-342900">
              <a:buClrTx/>
              <a:buFont typeface="Arial" panose="020B0604020202020204" pitchFamily="34" charset="0"/>
              <a:buChar char="•"/>
            </a:pPr>
            <a:r>
              <a:rPr lang="en-US" altLang="en-US" sz="2400" b="1" dirty="0">
                <a:solidFill>
                  <a:schemeClr val="accent4"/>
                </a:solidFill>
              </a:rPr>
              <a:t>1997: BBA extends prospective payment to most Medicare providers, creates </a:t>
            </a:r>
            <a:r>
              <a:rPr lang="en-US" altLang="en-US" sz="2400" b="1" dirty="0" err="1">
                <a:solidFill>
                  <a:schemeClr val="accent4"/>
                </a:solidFill>
              </a:rPr>
              <a:t>Medicare+Choice</a:t>
            </a:r>
            <a:r>
              <a:rPr lang="en-US" altLang="en-US" sz="2400" b="1" dirty="0">
                <a:solidFill>
                  <a:schemeClr val="accent4"/>
                </a:solidFill>
              </a:rPr>
              <a:t>, creates State Children’s Health Insurance Program (S-CHIP), permits mandatory Medicaid managed care enrollment</a:t>
            </a:r>
          </a:p>
        </p:txBody>
      </p:sp>
      <p:sp>
        <p:nvSpPr>
          <p:cNvPr id="7" name="Title 1"/>
          <p:cNvSpPr>
            <a:spLocks noGrp="1"/>
          </p:cNvSpPr>
          <p:nvPr>
            <p:ph type="title"/>
          </p:nvPr>
        </p:nvSpPr>
        <p:spPr>
          <a:xfrm>
            <a:off x="131307" y="1"/>
            <a:ext cx="9363213" cy="948267"/>
          </a:xfrm>
        </p:spPr>
        <p:txBody>
          <a:bodyPr>
            <a:normAutofit/>
          </a:bodyPr>
          <a:lstStyle/>
          <a:p>
            <a:r>
              <a:rPr lang="en-US" sz="3200" dirty="0"/>
              <a:t>Evolution of coverage: 1978-1997</a:t>
            </a:r>
          </a:p>
        </p:txBody>
      </p:sp>
    </p:spTree>
    <p:extLst>
      <p:ext uri="{BB962C8B-B14F-4D97-AF65-F5344CB8AC3E}">
        <p14:creationId xmlns:p14="http://schemas.microsoft.com/office/powerpoint/2010/main" val="141272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379828" y="1301021"/>
            <a:ext cx="8778240" cy="5628697"/>
          </a:xfrm>
        </p:spPr>
        <p:txBody>
          <a:bodyPr>
            <a:noAutofit/>
          </a:bodyPr>
          <a:lstStyle/>
          <a:p>
            <a:pPr marL="342900" indent="-342900">
              <a:buClrTx/>
              <a:buFont typeface="Arial" panose="020B0604020202020204" pitchFamily="34" charset="0"/>
              <a:buChar char="•"/>
            </a:pPr>
            <a:r>
              <a:rPr lang="en-US" altLang="en-US" sz="2400" b="1" dirty="0">
                <a:solidFill>
                  <a:schemeClr val="accent4"/>
                </a:solidFill>
              </a:rPr>
              <a:t>2003: MMA establishes Part D to cover outpatient Rx drugs through private plans, creates HSAs to use pre-tax dollars in high-deductible plans</a:t>
            </a:r>
          </a:p>
          <a:p>
            <a:pPr marL="342900" indent="-342900">
              <a:buClrTx/>
              <a:buFont typeface="Arial" panose="020B0604020202020204" pitchFamily="34" charset="0"/>
              <a:buChar char="•"/>
            </a:pPr>
            <a:r>
              <a:rPr lang="en-US" altLang="en-US" sz="2400" b="1" dirty="0"/>
              <a:t>2006: Medicare drug benefit goes into effect</a:t>
            </a:r>
          </a:p>
          <a:p>
            <a:pPr marL="342900" indent="-342900">
              <a:buClrTx/>
              <a:buFont typeface="Arial" panose="020B0604020202020204" pitchFamily="34" charset="0"/>
              <a:buChar char="•"/>
            </a:pPr>
            <a:r>
              <a:rPr lang="en-US" altLang="en-US" sz="2400" b="1" dirty="0"/>
              <a:t>2006: Massachusetts enacts Romney-Care</a:t>
            </a:r>
          </a:p>
          <a:p>
            <a:pPr marL="342900" indent="-342900">
              <a:buClrTx/>
              <a:buFont typeface="Arial" panose="020B0604020202020204" pitchFamily="34" charset="0"/>
              <a:buChar char="•"/>
            </a:pPr>
            <a:r>
              <a:rPr lang="en-US" altLang="en-US" sz="2400" b="1" dirty="0"/>
              <a:t>2007: California fails to enact Schwarzenegger-care</a:t>
            </a:r>
          </a:p>
          <a:p>
            <a:pPr marL="342900" indent="-342900">
              <a:buClrTx/>
              <a:buFont typeface="Arial" panose="020B0604020202020204" pitchFamily="34" charset="0"/>
              <a:buChar char="•"/>
            </a:pPr>
            <a:r>
              <a:rPr lang="en-US" altLang="en-US" sz="2400" b="1" dirty="0"/>
              <a:t>2009: ARRA pumps stimulus money into state Medicaid programs, authorizes billions for HIT, establishes PCORI</a:t>
            </a:r>
          </a:p>
          <a:p>
            <a:pPr marL="342900" indent="-342900">
              <a:buClrTx/>
              <a:buFont typeface="Arial" panose="020B0604020202020204" pitchFamily="34" charset="0"/>
              <a:buChar char="•"/>
            </a:pPr>
            <a:r>
              <a:rPr lang="en-US" altLang="en-US" sz="2400" b="1" dirty="0">
                <a:solidFill>
                  <a:schemeClr val="accent4"/>
                </a:solidFill>
              </a:rPr>
              <a:t>2010: President Obama signs ACA to expand Medicaid, set individual &amp; employer mandates, offer subsidized coverage of standardized benefits through insurance exchanges</a:t>
            </a:r>
          </a:p>
          <a:p>
            <a:pPr marL="342900" indent="-342900">
              <a:buClrTx/>
              <a:buFont typeface="Arial" panose="020B0604020202020204" pitchFamily="34" charset="0"/>
              <a:buChar char="•"/>
            </a:pPr>
            <a:r>
              <a:rPr lang="en-US" altLang="en-US" sz="2400" b="1" dirty="0"/>
              <a:t>2012: SCOTUS makes Medicaid expansion optional</a:t>
            </a:r>
          </a:p>
          <a:p>
            <a:pPr marL="342900" indent="-342900">
              <a:buClrTx/>
              <a:buFont typeface="Arial" panose="020B0604020202020204" pitchFamily="34" charset="0"/>
              <a:buChar char="•"/>
            </a:pPr>
            <a:r>
              <a:rPr lang="en-US" altLang="en-US" sz="2400" b="1" dirty="0">
                <a:solidFill>
                  <a:schemeClr val="accent4"/>
                </a:solidFill>
              </a:rPr>
              <a:t>2016: Republicans win White House and the Congress</a:t>
            </a:r>
          </a:p>
        </p:txBody>
      </p:sp>
      <p:sp>
        <p:nvSpPr>
          <p:cNvPr id="7" name="Title 1"/>
          <p:cNvSpPr>
            <a:spLocks noGrp="1"/>
          </p:cNvSpPr>
          <p:nvPr>
            <p:ph type="title"/>
          </p:nvPr>
        </p:nvSpPr>
        <p:spPr>
          <a:xfrm>
            <a:off x="131307" y="1"/>
            <a:ext cx="9363213" cy="948267"/>
          </a:xfrm>
        </p:spPr>
        <p:txBody>
          <a:bodyPr>
            <a:normAutofit/>
          </a:bodyPr>
          <a:lstStyle/>
          <a:p>
            <a:r>
              <a:rPr lang="en-US" sz="3200" dirty="0"/>
              <a:t>Evolution of coverage: 1998-present</a:t>
            </a:r>
          </a:p>
        </p:txBody>
      </p:sp>
    </p:spTree>
    <p:extLst>
      <p:ext uri="{BB962C8B-B14F-4D97-AF65-F5344CB8AC3E}">
        <p14:creationId xmlns:p14="http://schemas.microsoft.com/office/powerpoint/2010/main" val="135184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Republicans sweep the 2016 elections</a:t>
            </a:r>
          </a:p>
        </p:txBody>
      </p:sp>
      <p:sp>
        <p:nvSpPr>
          <p:cNvPr id="3" name="Slide Number Placeholder 2"/>
          <p:cNvSpPr>
            <a:spLocks noGrp="1"/>
          </p:cNvSpPr>
          <p:nvPr>
            <p:ph type="sldNum" sz="quarter" idx="12"/>
          </p:nvPr>
        </p:nvSpPr>
        <p:spPr/>
        <p:txBody>
          <a:bodyPr/>
          <a:lstStyle/>
          <a:p>
            <a:fld id="{DA1CCDC3-7CDF-DA4B-ACD9-2247AEF3899A}" type="slidenum">
              <a:rPr lang="en-US" smtClean="0"/>
              <a:t>8</a:t>
            </a:fld>
            <a:endParaRPr lang="en-US"/>
          </a:p>
        </p:txBody>
      </p:sp>
      <p:pic>
        <p:nvPicPr>
          <p:cNvPr id="4" name="Picture 3"/>
          <p:cNvPicPr>
            <a:picLocks noChangeAspect="1"/>
          </p:cNvPicPr>
          <p:nvPr/>
        </p:nvPicPr>
        <p:blipFill>
          <a:blip r:embed="rId2"/>
          <a:stretch>
            <a:fillRect/>
          </a:stretch>
        </p:blipFill>
        <p:spPr>
          <a:xfrm>
            <a:off x="538463" y="1071856"/>
            <a:ext cx="8505784" cy="5773571"/>
          </a:xfrm>
          <a:prstGeom prst="rect">
            <a:avLst/>
          </a:prstGeom>
        </p:spPr>
      </p:pic>
      <p:sp>
        <p:nvSpPr>
          <p:cNvPr id="5" name="TextBox 4"/>
          <p:cNvSpPr txBox="1"/>
          <p:nvPr/>
        </p:nvSpPr>
        <p:spPr>
          <a:xfrm>
            <a:off x="292608" y="6662547"/>
            <a:ext cx="6412992" cy="338554"/>
          </a:xfrm>
          <a:prstGeom prst="rect">
            <a:avLst/>
          </a:prstGeom>
          <a:noFill/>
        </p:spPr>
        <p:txBody>
          <a:bodyPr wrap="square" rtlCol="0">
            <a:spAutoFit/>
          </a:bodyPr>
          <a:lstStyle/>
          <a:p>
            <a:r>
              <a:rPr lang="en-US" sz="1600" dirty="0"/>
              <a:t>Source:  Dean Rosen, presented at UC-Irvine conference February 23, 2017</a:t>
            </a:r>
          </a:p>
        </p:txBody>
      </p:sp>
    </p:spTree>
    <p:extLst>
      <p:ext uri="{BB962C8B-B14F-4D97-AF65-F5344CB8AC3E}">
        <p14:creationId xmlns:p14="http://schemas.microsoft.com/office/powerpoint/2010/main" val="146445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 brief history of the Affordable Care Act</a:t>
            </a:r>
          </a:p>
        </p:txBody>
      </p:sp>
      <p:sp>
        <p:nvSpPr>
          <p:cNvPr id="4" name="Slide Number Placeholder 3"/>
          <p:cNvSpPr>
            <a:spLocks noGrp="1"/>
          </p:cNvSpPr>
          <p:nvPr>
            <p:ph type="sldNum" sz="quarter" idx="12"/>
          </p:nvPr>
        </p:nvSpPr>
        <p:spPr/>
        <p:txBody>
          <a:bodyPr/>
          <a:lstStyle/>
          <a:p>
            <a:fld id="{DA1CCDC3-7CDF-DA4B-ACD9-2247AEF3899A}" type="slidenum">
              <a:rPr lang="en-US" smtClean="0"/>
              <a:t>9</a:t>
            </a:fld>
            <a:endParaRPr lang="en-US" dirty="0"/>
          </a:p>
        </p:txBody>
      </p:sp>
      <p:sp>
        <p:nvSpPr>
          <p:cNvPr id="3" name="Content Placeholder 2"/>
          <p:cNvSpPr>
            <a:spLocks noGrp="1"/>
          </p:cNvSpPr>
          <p:nvPr>
            <p:ph idx="1"/>
          </p:nvPr>
        </p:nvSpPr>
        <p:spPr>
          <a:xfrm>
            <a:off x="172971" y="1294306"/>
            <a:ext cx="8857098" cy="5546111"/>
          </a:xfrm>
        </p:spPr>
        <p:txBody>
          <a:bodyPr>
            <a:noAutofit/>
          </a:bodyPr>
          <a:lstStyle/>
          <a:p>
            <a:pPr lvl="1">
              <a:spcBef>
                <a:spcPts val="0"/>
              </a:spcBef>
              <a:spcAft>
                <a:spcPts val="600"/>
              </a:spcAft>
              <a:buClr>
                <a:schemeClr val="tx1"/>
              </a:buClr>
              <a:buSzPct val="100000"/>
              <a:buFont typeface="Arial" panose="020B0604020202020204" pitchFamily="34" charset="0"/>
              <a:buChar char="•"/>
            </a:pPr>
            <a:r>
              <a:rPr lang="en-US" sz="2400" dirty="0"/>
              <a:t>Signed into law 23</a:t>
            </a:r>
            <a:r>
              <a:rPr lang="en-US" sz="2400" baseline="30000" dirty="0"/>
              <a:t>rd</a:t>
            </a:r>
            <a:r>
              <a:rPr lang="en-US" sz="2400" dirty="0"/>
              <a:t> March, 2010 with no Republican votes</a:t>
            </a:r>
          </a:p>
          <a:p>
            <a:pPr lvl="1">
              <a:spcBef>
                <a:spcPts val="0"/>
              </a:spcBef>
              <a:spcAft>
                <a:spcPts val="600"/>
              </a:spcAft>
              <a:buClr>
                <a:schemeClr val="tx1"/>
              </a:buClr>
              <a:buSzPct val="100000"/>
              <a:buFont typeface="Arial" panose="020B0604020202020204" pitchFamily="34" charset="0"/>
              <a:buChar char="•"/>
            </a:pPr>
            <a:r>
              <a:rPr lang="en-US" sz="2400" dirty="0"/>
              <a:t>Since then, House of Representatives voted 50+ times to repeal or significantly weaken the law</a:t>
            </a:r>
          </a:p>
          <a:p>
            <a:pPr lvl="1">
              <a:spcBef>
                <a:spcPts val="0"/>
              </a:spcBef>
              <a:spcAft>
                <a:spcPts val="600"/>
              </a:spcAft>
              <a:buClr>
                <a:schemeClr val="tx1"/>
              </a:buClr>
              <a:buSzPct val="100000"/>
              <a:buFont typeface="Arial" panose="020B0604020202020204" pitchFamily="34" charset="0"/>
              <a:buChar char="•"/>
            </a:pPr>
            <a:r>
              <a:rPr lang="en-US" sz="2400" dirty="0"/>
              <a:t>Opponents campaigned on “repeal” “rip it out root and branch” “drive a stake through the heart” and so on</a:t>
            </a:r>
          </a:p>
          <a:p>
            <a:pPr lvl="1">
              <a:spcBef>
                <a:spcPts val="0"/>
              </a:spcBef>
              <a:spcAft>
                <a:spcPts val="600"/>
              </a:spcAft>
              <a:buClr>
                <a:schemeClr val="tx1"/>
              </a:buClr>
              <a:buSzPct val="100000"/>
              <a:buFont typeface="Arial" panose="020B0604020202020204" pitchFamily="34" charset="0"/>
              <a:buChar char="•"/>
            </a:pPr>
            <a:r>
              <a:rPr lang="en-US" sz="2400" dirty="0"/>
              <a:t>They were both reflecting but also creating a negative public perception of the law</a:t>
            </a:r>
          </a:p>
          <a:p>
            <a:pPr lvl="1">
              <a:spcBef>
                <a:spcPts val="0"/>
              </a:spcBef>
              <a:spcAft>
                <a:spcPts val="600"/>
              </a:spcAft>
              <a:buClr>
                <a:schemeClr val="tx1"/>
              </a:buClr>
              <a:buSzPct val="100000"/>
              <a:buFont typeface="Arial" panose="020B0604020202020204" pitchFamily="34" charset="0"/>
              <a:buChar char="•"/>
            </a:pPr>
            <a:r>
              <a:rPr lang="en-US" sz="2400" dirty="0"/>
              <a:t>But negative polling overall counter-balanced by support for many/most of the components of the law</a:t>
            </a:r>
          </a:p>
          <a:p>
            <a:pPr lvl="1">
              <a:spcBef>
                <a:spcPts val="0"/>
              </a:spcBef>
              <a:spcAft>
                <a:spcPts val="600"/>
              </a:spcAft>
              <a:buClr>
                <a:schemeClr val="tx1"/>
              </a:buClr>
              <a:buSzPct val="100000"/>
              <a:buFont typeface="Arial" panose="020B0604020202020204" pitchFamily="34" charset="0"/>
              <a:buChar char="•"/>
            </a:pPr>
            <a:r>
              <a:rPr lang="en-US" sz="2400" dirty="0"/>
              <a:t>And 20 million people actually got coverage …</a:t>
            </a:r>
          </a:p>
          <a:p>
            <a:pPr lvl="1">
              <a:spcBef>
                <a:spcPts val="0"/>
              </a:spcBef>
              <a:spcAft>
                <a:spcPts val="600"/>
              </a:spcAft>
              <a:buClr>
                <a:schemeClr val="tx1"/>
              </a:buClr>
              <a:buSzPct val="100000"/>
              <a:buFont typeface="Arial" panose="020B0604020202020204" pitchFamily="34" charset="0"/>
              <a:buChar char="•"/>
            </a:pPr>
            <a:endParaRPr lang="en-US" sz="2400" dirty="0"/>
          </a:p>
          <a:p>
            <a:pPr lvl="1">
              <a:spcBef>
                <a:spcPts val="0"/>
              </a:spcBef>
              <a:spcAft>
                <a:spcPts val="600"/>
              </a:spcAft>
              <a:buClr>
                <a:schemeClr val="tx1"/>
              </a:buClr>
              <a:buSzPct val="100000"/>
              <a:buFont typeface="Arial" panose="020B0604020202020204" pitchFamily="34" charset="0"/>
              <a:buChar char="•"/>
            </a:pPr>
            <a:r>
              <a:rPr lang="en-US" sz="2400" dirty="0"/>
              <a:t>So now, talk of repeal turned to “</a:t>
            </a:r>
            <a:r>
              <a:rPr lang="en-US" sz="2400" u="sng" dirty="0"/>
              <a:t>repeal and replace</a:t>
            </a:r>
            <a:r>
              <a:rPr lang="en-US" sz="2400" dirty="0"/>
              <a:t>”</a:t>
            </a:r>
          </a:p>
        </p:txBody>
      </p:sp>
      <p:sp>
        <p:nvSpPr>
          <p:cNvPr id="5" name="TextBox 4"/>
          <p:cNvSpPr txBox="1"/>
          <p:nvPr/>
        </p:nvSpPr>
        <p:spPr>
          <a:xfrm>
            <a:off x="3541486" y="7068457"/>
            <a:ext cx="2525485" cy="38472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8380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KP bright palette">
      <a:dk1>
        <a:sysClr val="windowText" lastClr="000000"/>
      </a:dk1>
      <a:lt1>
        <a:sysClr val="window" lastClr="FFFFFF"/>
      </a:lt1>
      <a:dk2>
        <a:srgbClr val="EA7600"/>
      </a:dk2>
      <a:lt2>
        <a:srgbClr val="FFCD00"/>
      </a:lt2>
      <a:accent1>
        <a:srgbClr val="78BE20"/>
      </a:accent1>
      <a:accent2>
        <a:srgbClr val="40C1AC"/>
      </a:accent2>
      <a:accent3>
        <a:srgbClr val="71C5E8"/>
      </a:accent3>
      <a:accent4>
        <a:srgbClr val="006BA6"/>
      </a:accent4>
      <a:accent5>
        <a:srgbClr val="003C71"/>
      </a:accent5>
      <a:accent6>
        <a:srgbClr val="512D6D"/>
      </a:accent6>
      <a:hlink>
        <a:srgbClr val="78BE20"/>
      </a:hlink>
      <a:folHlink>
        <a:srgbClr val="78BE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itle Slide">
  <a:themeElements>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fontScheme name="Title Slide">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Title Slide 1">
        <a:dk1>
          <a:srgbClr val="000000"/>
        </a:dk1>
        <a:lt1>
          <a:srgbClr val="FFFFFF"/>
        </a:lt1>
        <a:dk2>
          <a:srgbClr val="52ABD5"/>
        </a:dk2>
        <a:lt2>
          <a:srgbClr val="AAB198"/>
        </a:lt2>
        <a:accent1>
          <a:srgbClr val="5EBEA5"/>
        </a:accent1>
        <a:accent2>
          <a:srgbClr val="7296CE"/>
        </a:accent2>
        <a:accent3>
          <a:srgbClr val="FFFFFF"/>
        </a:accent3>
        <a:accent4>
          <a:srgbClr val="000000"/>
        </a:accent4>
        <a:accent5>
          <a:srgbClr val="B6DBCF"/>
        </a:accent5>
        <a:accent6>
          <a:srgbClr val="6787BA"/>
        </a:accent6>
        <a:hlink>
          <a:srgbClr val="7FB741"/>
        </a:hlink>
        <a:folHlink>
          <a:srgbClr val="DA642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2430</TotalTime>
  <Words>2935</Words>
  <Application>Microsoft Office PowerPoint</Application>
  <PresentationFormat>Custom</PresentationFormat>
  <Paragraphs>332</Paragraphs>
  <Slides>22</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MS PGothic</vt:lpstr>
      <vt:lpstr>Arial</vt:lpstr>
      <vt:lpstr>Arial Narrow</vt:lpstr>
      <vt:lpstr>Calibri</vt:lpstr>
      <vt:lpstr>Wingdings</vt:lpstr>
      <vt:lpstr>Office Theme</vt:lpstr>
      <vt:lpstr>Title Slide</vt:lpstr>
      <vt:lpstr> Public and Private Health Coverage in the US, Update on Health Policy</vt:lpstr>
      <vt:lpstr>Takeaway: public vs private may not be helpful dichotomy to assess system performance</vt:lpstr>
      <vt:lpstr>The US: big country, big health spending</vt:lpstr>
      <vt:lpstr>How Americans get health coverage</vt:lpstr>
      <vt:lpstr>Evolution of coverage: 1932-1977</vt:lpstr>
      <vt:lpstr>Evolution of coverage: 1978-1997</vt:lpstr>
      <vt:lpstr>Evolution of coverage: 1998-present</vt:lpstr>
      <vt:lpstr>Republicans sweep the 2016 elections</vt:lpstr>
      <vt:lpstr>A brief history of the Affordable Care Act</vt:lpstr>
      <vt:lpstr>ACA approval rating: April 2010 - October 2016</vt:lpstr>
      <vt:lpstr>What Obamacare opponents dislike &amp; like</vt:lpstr>
      <vt:lpstr>If at first you don’t succeed …</vt:lpstr>
      <vt:lpstr>Repealing Obamacare: 6 dilemmas</vt:lpstr>
      <vt:lpstr>Why health reform is always on the agenda</vt:lpstr>
      <vt:lpstr>Health care is complicated.  Who knew?</vt:lpstr>
      <vt:lpstr>How might things move forward?</vt:lpstr>
      <vt:lpstr>Budget reconciliation (expert aside)</vt:lpstr>
      <vt:lpstr>Possible elements of ACA replacement</vt:lpstr>
      <vt:lpstr>Health coverage: ACA vs House (R) Plan</vt:lpstr>
      <vt:lpstr>Detail: Medicare payment evolution</vt:lpstr>
      <vt:lpstr>The next frontier: Rx drug pricing</vt:lpstr>
      <vt:lpstr>Discussion</vt:lpstr>
    </vt:vector>
  </TitlesOfParts>
  <Company>KP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C154110 Fisher</dc:creator>
  <cp:lastModifiedBy>Laura L. Haynes</cp:lastModifiedBy>
  <cp:revision>245</cp:revision>
  <cp:lastPrinted>2017-10-16T17:15:50Z</cp:lastPrinted>
  <dcterms:created xsi:type="dcterms:W3CDTF">2014-10-02T16:29:37Z</dcterms:created>
  <dcterms:modified xsi:type="dcterms:W3CDTF">2017-10-16T18:29:13Z</dcterms:modified>
</cp:coreProperties>
</file>