
<file path=[Content_Types].xml><?xml version="1.0" encoding="utf-8"?>
<Types xmlns="http://schemas.openxmlformats.org/package/2006/content-types">
  <Default Extension="xlsm" ContentType="application/vnd.ms-excel.sheet.macroEnabled.12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74" r:id="rId6"/>
    <p:sldId id="260" r:id="rId7"/>
    <p:sldId id="264" r:id="rId8"/>
    <p:sldId id="261" r:id="rId9"/>
    <p:sldId id="262" r:id="rId10"/>
    <p:sldId id="263" r:id="rId11"/>
    <p:sldId id="267" r:id="rId12"/>
    <p:sldId id="269" r:id="rId13"/>
    <p:sldId id="270" r:id="rId14"/>
    <p:sldId id="275" r:id="rId15"/>
    <p:sldId id="271" r:id="rId16"/>
    <p:sldId id="276" r:id="rId17"/>
    <p:sldId id="273" r:id="rId18"/>
    <p:sldId id="266" r:id="rId19"/>
    <p:sldId id="265" r:id="rId20"/>
    <p:sldId id="272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35"/>
    <p:restoredTop sz="94648"/>
  </p:normalViewPr>
  <p:slideViewPr>
    <p:cSldViewPr snapToGrid="0" snapToObjects="1">
      <p:cViewPr varScale="1">
        <p:scale>
          <a:sx n="84" d="100"/>
          <a:sy n="84" d="100"/>
        </p:scale>
        <p:origin x="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Macro-Enabled_Worksheet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588902471944301E-3"/>
          <c:y val="5.2341801027795103E-3"/>
          <c:w val="0.98426966292134799"/>
          <c:h val="0.90526315789473699"/>
        </c:manualLayout>
      </c:layout>
      <c:lineChart>
        <c:grouping val="standard"/>
        <c:varyColors val="0"/>
        <c:ser>
          <c:idx val="4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38100">
              <a:solidFill>
                <a:srgbClr val="1FB714"/>
              </a:solidFill>
              <a:prstDash val="solid"/>
            </a:ln>
          </c:spPr>
          <c:marker>
            <c:symbol val="none"/>
          </c:marker>
          <c:cat>
            <c:numRef>
              <c:f>Sheet1!$B$1:$I$1</c:f>
              <c:numCache>
                <c:formatCode>General</c:formatCode>
                <c:ptCount val="8"/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60</c:v>
                </c:pt>
                <c:pt idx="1">
                  <c:v>50</c:v>
                </c:pt>
                <c:pt idx="2">
                  <c:v>40</c:v>
                </c:pt>
                <c:pt idx="3">
                  <c:v>30</c:v>
                </c:pt>
                <c:pt idx="4">
                  <c:v>20</c:v>
                </c:pt>
                <c:pt idx="5">
                  <c:v>10</c:v>
                </c:pt>
                <c:pt idx="6">
                  <c:v>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BA58-4282-8E83-109E69173CB7}"/>
            </c:ext>
          </c:extLst>
        </c:ser>
        <c:ser>
          <c:idx val="5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38100">
              <a:solidFill>
                <a:srgbClr val="DD0806"/>
              </a:solidFill>
              <a:prstDash val="solid"/>
            </a:ln>
          </c:spPr>
          <c:marker>
            <c:symbol val="none"/>
          </c:marker>
          <c:cat>
            <c:numRef>
              <c:f>Sheet1!$B$1:$I$1</c:f>
              <c:numCache>
                <c:formatCode>General</c:formatCode>
                <c:ptCount val="8"/>
              </c:numCache>
            </c:numRef>
          </c:cat>
          <c:val>
            <c:numRef>
              <c:f>Sheet1!$B$3:$I$3</c:f>
              <c:numCache>
                <c:formatCode>General</c:formatCode>
                <c:ptCount val="8"/>
                <c:pt idx="0">
                  <c:v>30</c:v>
                </c:pt>
                <c:pt idx="1">
                  <c:v>30</c:v>
                </c:pt>
                <c:pt idx="2">
                  <c:v>30</c:v>
                </c:pt>
                <c:pt idx="3">
                  <c:v>30</c:v>
                </c:pt>
                <c:pt idx="4">
                  <c:v>30</c:v>
                </c:pt>
                <c:pt idx="5">
                  <c:v>30</c:v>
                </c:pt>
                <c:pt idx="6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A58-4282-8E83-109E69173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9849168"/>
        <c:axId val="379851488"/>
      </c:lineChart>
      <c:catAx>
        <c:axId val="37984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solidFill>
            <a:schemeClr val="accent2"/>
          </a:solidFill>
          <a:ln w="38100">
            <a:solidFill>
              <a:srgbClr val="DD2D32"/>
            </a:solidFill>
            <a:prstDash val="solid"/>
          </a:ln>
        </c:spPr>
        <c:crossAx val="379851488"/>
        <c:crosses val="autoZero"/>
        <c:auto val="1"/>
        <c:lblAlgn val="ctr"/>
        <c:lblOffset val="100"/>
        <c:tickMarkSkip val="1"/>
        <c:noMultiLvlLbl val="0"/>
      </c:catAx>
      <c:valAx>
        <c:axId val="379851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38100">
            <a:solidFill>
              <a:schemeClr val="accent2"/>
            </a:solidFill>
            <a:prstDash val="solid"/>
          </a:ln>
        </c:spPr>
        <c:crossAx val="3798491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solidFill>
        <a:schemeClr val="accent1"/>
      </a:solidFill>
      <a:prstDash val="solid"/>
      <a:miter lim="800000"/>
      <a:headEnd type="none" w="med" len="med"/>
      <a:tailEnd type="none" w="med" len="med"/>
    </a:ln>
  </c:spPr>
  <c:txPr>
    <a:bodyPr/>
    <a:lstStyle/>
    <a:p>
      <a:pPr>
        <a:defRPr sz="1100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0.4455</cdr:x>
      <cdr:y>0.57675</cdr:y>
    </cdr:from>
    <cdr:to>
      <cdr:x>0.4455</cdr:x>
      <cdr:y>0.951</cdr:y>
    </cdr:to>
    <cdr:sp macro="" textlink="">
      <cdr:nvSpPr>
        <cdr:cNvPr id="1027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2517743" y="1391698"/>
          <a:ext cx="0" cy="90306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38100">
          <a:solidFill>
            <a:srgbClr xmlns:mc="http://schemas.openxmlformats.org/markup-compatibility/2006" xmlns:a14="http://schemas.microsoft.com/office/drawing/2010/main" val="FFFF00" mc:Ignorable="a14" a14:legacySpreadsheetColorIndex="33"/>
          </a:solidFill>
          <a:prstDash val="sysDot"/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C22EA-32F7-8746-818E-2D9D5C4D5662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497D-A6B4-6A4F-920F-EFDFC08C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2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compared to doctors</a:t>
            </a:r>
            <a:r>
              <a:rPr lang="en-US" baseline="0" dirty="0"/>
              <a:t> or lawyers?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7497D-A6B4-6A4F-920F-EFDFC08C2A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70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the role of the model that displays the relationship of two or more economic variables—fits reality and is tractable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7497D-A6B4-6A4F-920F-EFDFC08C2A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42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PPE—Philosophy, Politics, and Economics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7497D-A6B4-6A4F-920F-EFDFC08C2A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00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Scarcity again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Could be money, time, etc.  Includes decision costs as well.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 just money. Unfortunately</a:t>
            </a:r>
            <a:r>
              <a:rPr lang="en-US" baseline="0" dirty="0"/>
              <a:t> often they do exactly what you incent them for and not much else.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Usually, especially if it is a good market.  Think</a:t>
            </a:r>
            <a:r>
              <a:rPr lang="en-US" baseline="0" dirty="0"/>
              <a:t> farmer’s markets.  Think auctions.  Think exchanges for stock and fish. 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Yea, sometimes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7497D-A6B4-6A4F-920F-EFDFC08C2A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18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Government</a:t>
            </a:r>
            <a:r>
              <a:rPr lang="en-US" baseline="0" dirty="0"/>
              <a:t> as buyer and regulator</a:t>
            </a:r>
          </a:p>
          <a:p>
            <a:r>
              <a:rPr lang="en-US" baseline="0" dirty="0"/>
              <a:t>Externalities include sickness, communicable disease, loss of productivity</a:t>
            </a:r>
          </a:p>
          <a:p>
            <a:r>
              <a:rPr lang="en-US" baseline="0" dirty="0"/>
              <a:t>Uncertainty is huge in means/ends decisions, treatment, and what creates value—seat belts and cigarettes</a:t>
            </a:r>
          </a:p>
          <a:p>
            <a:r>
              <a:rPr lang="en-US" baseline="0" dirty="0"/>
              <a:t>Asymmetric information</a:t>
            </a:r>
          </a:p>
          <a:p>
            <a:r>
              <a:rPr lang="en-US" baseline="0" dirty="0"/>
              <a:t>Third party agency</a:t>
            </a:r>
          </a:p>
          <a:p>
            <a:r>
              <a:rPr lang="en-US" baseline="0" dirty="0"/>
              <a:t>Stakes--heading toward 3.5 Trillion and it </a:t>
            </a:r>
            <a:r>
              <a:rPr lang="en-US" baseline="0" dirty="0" err="1"/>
              <a:t>ain’t</a:t>
            </a:r>
            <a:r>
              <a:rPr lang="en-US" baseline="0" dirty="0"/>
              <a:t> over yet.  Baby boom health expenses; shortages of medical professionals</a:t>
            </a:r>
          </a:p>
          <a:p>
            <a:r>
              <a:rPr lang="en-US" baseline="0" dirty="0"/>
              <a:t>Normative questions like kidney </a:t>
            </a:r>
            <a:r>
              <a:rPr lang="en-US" baseline="0" dirty="0" err="1"/>
              <a:t>ebay</a:t>
            </a:r>
            <a:r>
              <a:rPr lang="en-US" baseline="0" dirty="0"/>
              <a:t> sale</a:t>
            </a:r>
          </a:p>
          <a:p>
            <a:r>
              <a:rPr lang="en-US" baseline="0" dirty="0"/>
              <a:t>Product:  Health, Relief of Pain, relief of worry, QALY, discounted for future.  What </a:t>
            </a:r>
            <a:r>
              <a:rPr lang="en-US" baseline="0"/>
              <a:t>to optimize?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7497D-A6B4-6A4F-920F-EFDFC08C2A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03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Government</a:t>
            </a:r>
            <a:r>
              <a:rPr lang="en-US" baseline="0" dirty="0"/>
              <a:t> as buyer and regulator</a:t>
            </a:r>
          </a:p>
          <a:p>
            <a:r>
              <a:rPr lang="en-US" baseline="0" dirty="0"/>
              <a:t>Externalities include sickness, communicable disease, loss of productivity</a:t>
            </a:r>
          </a:p>
          <a:p>
            <a:r>
              <a:rPr lang="en-US" baseline="0" dirty="0"/>
              <a:t>Uncertainty is huge in means/ends decisions, treatment, and what creates value—seat belts and cigarettes</a:t>
            </a:r>
          </a:p>
          <a:p>
            <a:r>
              <a:rPr lang="en-US" baseline="0" dirty="0"/>
              <a:t>Asymmetric information</a:t>
            </a:r>
          </a:p>
          <a:p>
            <a:r>
              <a:rPr lang="en-US" baseline="0" dirty="0"/>
              <a:t>Third party agency</a:t>
            </a:r>
          </a:p>
          <a:p>
            <a:r>
              <a:rPr lang="en-US" baseline="0" dirty="0"/>
              <a:t>Stakes--heading toward 3.5 Trillion and it </a:t>
            </a:r>
            <a:r>
              <a:rPr lang="en-US" baseline="0" dirty="0" err="1"/>
              <a:t>ain’t</a:t>
            </a:r>
            <a:r>
              <a:rPr lang="en-US" baseline="0" dirty="0"/>
              <a:t> over yet.  Baby boom health expenses; shortages of medical professionals</a:t>
            </a:r>
          </a:p>
          <a:p>
            <a:r>
              <a:rPr lang="en-US" baseline="0" dirty="0"/>
              <a:t>Normative questions like kidney </a:t>
            </a:r>
            <a:r>
              <a:rPr lang="en-US" baseline="0" dirty="0" err="1"/>
              <a:t>ebay</a:t>
            </a:r>
            <a:r>
              <a:rPr lang="en-US" baseline="0" dirty="0"/>
              <a:t> sale</a:t>
            </a:r>
          </a:p>
          <a:p>
            <a:r>
              <a:rPr lang="en-US" baseline="0" dirty="0"/>
              <a:t>Product:  Health, Relief of Pain, relief of worry, QALY, discounted for future.  What </a:t>
            </a:r>
            <a:r>
              <a:rPr lang="en-US" baseline="0"/>
              <a:t>to optimize?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7497D-A6B4-6A4F-920F-EFDFC08C2A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13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Government</a:t>
            </a:r>
            <a:r>
              <a:rPr lang="en-US" baseline="0" dirty="0"/>
              <a:t> as buyer and regulator</a:t>
            </a:r>
          </a:p>
          <a:p>
            <a:r>
              <a:rPr lang="en-US" baseline="0" dirty="0"/>
              <a:t>Externalities include sickness, communicable disease, loss of productivity</a:t>
            </a:r>
          </a:p>
          <a:p>
            <a:r>
              <a:rPr lang="en-US" baseline="0" dirty="0"/>
              <a:t>Uncertainty is huge in means/ends decisions, treatment, and what creates value—seat belts and cigarettes</a:t>
            </a:r>
          </a:p>
          <a:p>
            <a:r>
              <a:rPr lang="en-US" baseline="0" dirty="0"/>
              <a:t>Asymmetric information</a:t>
            </a:r>
          </a:p>
          <a:p>
            <a:r>
              <a:rPr lang="en-US" baseline="0" dirty="0"/>
              <a:t>Third party agency</a:t>
            </a:r>
          </a:p>
          <a:p>
            <a:r>
              <a:rPr lang="en-US" baseline="0" dirty="0"/>
              <a:t>Stakes--heading toward 3.5 Trillion and it </a:t>
            </a:r>
            <a:r>
              <a:rPr lang="en-US" baseline="0" dirty="0" err="1"/>
              <a:t>ain’t</a:t>
            </a:r>
            <a:r>
              <a:rPr lang="en-US" baseline="0" dirty="0"/>
              <a:t> over yet.  Baby boom health expenses; shortages of medical professionals</a:t>
            </a:r>
          </a:p>
          <a:p>
            <a:r>
              <a:rPr lang="en-US" baseline="0" dirty="0"/>
              <a:t>Normative questions like kidney </a:t>
            </a:r>
            <a:r>
              <a:rPr lang="en-US" baseline="0" dirty="0" err="1"/>
              <a:t>ebay</a:t>
            </a:r>
            <a:r>
              <a:rPr lang="en-US" baseline="0" dirty="0"/>
              <a:t> sale</a:t>
            </a:r>
          </a:p>
          <a:p>
            <a:r>
              <a:rPr lang="en-US" baseline="0" dirty="0"/>
              <a:t>Product:  Health, Relief of Pain, relief of worry, QALY, discounted for future.  What </a:t>
            </a:r>
            <a:r>
              <a:rPr lang="en-US" baseline="0"/>
              <a:t>to optimize?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7497D-A6B4-6A4F-920F-EFDFC08C2A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4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7497D-A6B4-6A4F-920F-EFDFC08C2A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07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7497D-A6B4-6A4F-920F-EFDFC08C2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8FEC-D2C8-DD41-82FF-6513B9BAEE2E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56B-6504-3D43-A8C4-3CE801AE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8FEC-D2C8-DD41-82FF-6513B9BAEE2E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56B-6504-3D43-A8C4-3CE801AE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8FEC-D2C8-DD41-82FF-6513B9BAEE2E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56B-6504-3D43-A8C4-3CE801AE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8FEC-D2C8-DD41-82FF-6513B9BAEE2E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56B-6504-3D43-A8C4-3CE801AE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8FEC-D2C8-DD41-82FF-6513B9BAEE2E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56B-6504-3D43-A8C4-3CE801AE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8FEC-D2C8-DD41-82FF-6513B9BAEE2E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56B-6504-3D43-A8C4-3CE801AE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8FEC-D2C8-DD41-82FF-6513B9BAEE2E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56B-6504-3D43-A8C4-3CE801AE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8FEC-D2C8-DD41-82FF-6513B9BAEE2E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56B-6504-3D43-A8C4-3CE801AE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8FEC-D2C8-DD41-82FF-6513B9BAEE2E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56B-6504-3D43-A8C4-3CE801AE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8FEC-D2C8-DD41-82FF-6513B9BAEE2E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56B-6504-3D43-A8C4-3CE801AE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8FEC-D2C8-DD41-82FF-6513B9BAEE2E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56B-6504-3D43-A8C4-3CE801AE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58FEC-D2C8-DD41-82FF-6513B9BAEE2E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E856B-6504-3D43-A8C4-3CE801AEA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6915" y="439457"/>
            <a:ext cx="10000527" cy="23876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Introduction to Health Economics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965385"/>
          </a:xfrm>
        </p:spPr>
        <p:txBody>
          <a:bodyPr>
            <a:normAutofit/>
          </a:bodyPr>
          <a:lstStyle/>
          <a:p>
            <a:r>
              <a:rPr lang="en-US" dirty="0"/>
              <a:t>Joseph Houska, PhD</a:t>
            </a:r>
          </a:p>
          <a:p>
            <a:r>
              <a:rPr lang="en-US" dirty="0"/>
              <a:t>Lecturer, School of Public Health</a:t>
            </a:r>
          </a:p>
          <a:p>
            <a:r>
              <a:rPr lang="en-US" dirty="0"/>
              <a:t>University of California, Berkeley</a:t>
            </a:r>
          </a:p>
          <a:p>
            <a:r>
              <a:rPr lang="en-US" dirty="0"/>
              <a:t>October 18, 2017</a:t>
            </a:r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6550"/>
            <a:ext cx="10515600" cy="1325563"/>
          </a:xfrm>
        </p:spPr>
        <p:txBody>
          <a:bodyPr/>
          <a:lstStyle/>
          <a:p>
            <a:r>
              <a:rPr lang="en-US" dirty="0"/>
              <a:t>So what is special about </a:t>
            </a:r>
            <a:r>
              <a:rPr lang="en-US" i="1" dirty="0"/>
              <a:t>Health Economics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With some apologies to Kenneth Arrow</a:t>
            </a:r>
          </a:p>
          <a:p>
            <a:r>
              <a:rPr lang="en-US" dirty="0"/>
              <a:t>High levels of government involvement as payer and regulator</a:t>
            </a:r>
          </a:p>
          <a:p>
            <a:r>
              <a:rPr lang="en-US" dirty="0"/>
              <a:t>Lots of externalities</a:t>
            </a:r>
          </a:p>
          <a:p>
            <a:r>
              <a:rPr lang="en-US" dirty="0"/>
              <a:t>Intractable uncertainty</a:t>
            </a:r>
          </a:p>
          <a:p>
            <a:r>
              <a:rPr lang="en-US" dirty="0"/>
              <a:t>Asymmetric information</a:t>
            </a:r>
          </a:p>
          <a:p>
            <a:r>
              <a:rPr lang="en-US" dirty="0"/>
              <a:t>Third party agency—payers and providers of care, especially physicians</a:t>
            </a:r>
          </a:p>
          <a:p>
            <a:r>
              <a:rPr lang="en-US" dirty="0"/>
              <a:t>High stakes: life and death, health and illness for individual, trillions for society</a:t>
            </a:r>
          </a:p>
          <a:p>
            <a:r>
              <a:rPr lang="en-US" dirty="0"/>
              <a:t>Highly charged normative questions</a:t>
            </a:r>
          </a:p>
          <a:p>
            <a:r>
              <a:rPr lang="en-US" dirty="0"/>
              <a:t>Uncertain “product” definition</a:t>
            </a:r>
          </a:p>
          <a:p>
            <a:r>
              <a:rPr lang="en-US" dirty="0"/>
              <a:t>Highly skewed consumption across the population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is really special is that all the above apply to Health Economics </a:t>
            </a:r>
          </a:p>
        </p:txBody>
      </p:sp>
    </p:spTree>
    <p:extLst>
      <p:ext uri="{BB962C8B-B14F-4D97-AF65-F5344CB8AC3E}">
        <p14:creationId xmlns:p14="http://schemas.microsoft.com/office/powerpoint/2010/main" val="331647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435" y="365125"/>
            <a:ext cx="11361682" cy="1325563"/>
          </a:xfrm>
        </p:spPr>
        <p:txBody>
          <a:bodyPr/>
          <a:lstStyle/>
          <a:p>
            <a:r>
              <a:rPr lang="en-US" dirty="0"/>
              <a:t>US Health Care Spending, Payment Sources,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Payment Sources for US Health Care Spending</a:t>
            </a:r>
          </a:p>
          <a:p>
            <a:pPr lvl="1"/>
            <a:r>
              <a:rPr lang="en-US" dirty="0"/>
              <a:t>Medicare—22%</a:t>
            </a:r>
          </a:p>
          <a:p>
            <a:pPr lvl="1"/>
            <a:r>
              <a:rPr lang="en-US" dirty="0"/>
              <a:t>Medicaid—17%</a:t>
            </a:r>
          </a:p>
          <a:p>
            <a:pPr lvl="1"/>
            <a:r>
              <a:rPr lang="en-US" dirty="0"/>
              <a:t>CHIP—1%</a:t>
            </a:r>
          </a:p>
          <a:p>
            <a:pPr lvl="1"/>
            <a:r>
              <a:rPr lang="en-US" dirty="0"/>
              <a:t>Other Government Paid (Including Military, Veterans, Indian Health Services)—4%</a:t>
            </a:r>
          </a:p>
          <a:p>
            <a:pPr lvl="1"/>
            <a:r>
              <a:rPr lang="en-US" dirty="0"/>
              <a:t>Government civilian employees—6% (estimated, includes all levels of government)</a:t>
            </a:r>
          </a:p>
          <a:p>
            <a:pPr lvl="1"/>
            <a:r>
              <a:rPr lang="en-US" dirty="0"/>
              <a:t>Public Health Expenditures--3%</a:t>
            </a:r>
          </a:p>
          <a:p>
            <a:pPr lvl="1"/>
            <a:r>
              <a:rPr lang="en-US" dirty="0"/>
              <a:t>Government Administration—1%</a:t>
            </a:r>
          </a:p>
          <a:p>
            <a:pPr lvl="1"/>
            <a:r>
              <a:rPr lang="en-US" dirty="0"/>
              <a:t>Tax expenditures—unknown to me but substantial, probably more than 4%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69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314"/>
            <a:ext cx="10515600" cy="1325563"/>
          </a:xfrm>
        </p:spPr>
        <p:txBody>
          <a:bodyPr/>
          <a:lstStyle/>
          <a:p>
            <a:r>
              <a:rPr lang="en-US" dirty="0"/>
              <a:t>The US Health Care Spending in International Perspective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5641" y="1292772"/>
            <a:ext cx="7062951" cy="556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43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379" y="82823"/>
            <a:ext cx="10515600" cy="1325563"/>
          </a:xfrm>
        </p:spPr>
        <p:txBody>
          <a:bodyPr/>
          <a:lstStyle/>
          <a:p>
            <a:r>
              <a:rPr lang="en-US" dirty="0"/>
              <a:t>Health Care Spending Consume a Large and Growing Share of US GDP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6455" y="1408386"/>
            <a:ext cx="8303173" cy="528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70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6550"/>
            <a:ext cx="10515600" cy="1325563"/>
          </a:xfrm>
        </p:spPr>
        <p:txBody>
          <a:bodyPr/>
          <a:lstStyle/>
          <a:p>
            <a:r>
              <a:rPr lang="en-US" dirty="0"/>
              <a:t>So what is special about </a:t>
            </a:r>
            <a:r>
              <a:rPr lang="en-US" i="1" dirty="0"/>
              <a:t>Health Economics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With some apologies to Kenneth Arrow</a:t>
            </a:r>
          </a:p>
          <a:p>
            <a:r>
              <a:rPr lang="en-US" dirty="0"/>
              <a:t>High levels of government involvement as payer and regulator</a:t>
            </a:r>
          </a:p>
          <a:p>
            <a:r>
              <a:rPr lang="en-US" dirty="0"/>
              <a:t>Lots of externalities</a:t>
            </a:r>
          </a:p>
          <a:p>
            <a:r>
              <a:rPr lang="en-US" dirty="0"/>
              <a:t>Intractable uncertainty</a:t>
            </a:r>
          </a:p>
          <a:p>
            <a:r>
              <a:rPr lang="en-US" dirty="0"/>
              <a:t>Asymmetric information</a:t>
            </a:r>
          </a:p>
          <a:p>
            <a:r>
              <a:rPr lang="en-US" dirty="0"/>
              <a:t>Third party agency—payers and providers of care, especially physicians</a:t>
            </a:r>
          </a:p>
          <a:p>
            <a:r>
              <a:rPr lang="en-US" dirty="0"/>
              <a:t>High stakes: life and death, health and illness for individual, trillions for society</a:t>
            </a:r>
          </a:p>
          <a:p>
            <a:r>
              <a:rPr lang="en-US" dirty="0"/>
              <a:t>Highly charged normative questions</a:t>
            </a:r>
          </a:p>
          <a:p>
            <a:r>
              <a:rPr lang="en-US" dirty="0"/>
              <a:t>Uncertain “product” definition</a:t>
            </a:r>
          </a:p>
          <a:p>
            <a:r>
              <a:rPr lang="en-US" dirty="0"/>
              <a:t>Highly skewed consumption across the population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is really special is that all the above apply to Health Economics </a:t>
            </a:r>
          </a:p>
        </p:txBody>
      </p:sp>
    </p:spTree>
    <p:extLst>
      <p:ext uri="{BB962C8B-B14F-4D97-AF65-F5344CB8AC3E}">
        <p14:creationId xmlns:p14="http://schemas.microsoft.com/office/powerpoint/2010/main" val="223427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055" y="112877"/>
            <a:ext cx="10515600" cy="1325563"/>
          </a:xfrm>
        </p:spPr>
        <p:txBody>
          <a:bodyPr/>
          <a:lstStyle/>
          <a:p>
            <a:r>
              <a:rPr lang="en-US" dirty="0"/>
              <a:t>Out-of-Pocket Spending Grows and Declines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0842" y="1345324"/>
            <a:ext cx="7567448" cy="532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56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6550"/>
            <a:ext cx="10515600" cy="1325563"/>
          </a:xfrm>
        </p:spPr>
        <p:txBody>
          <a:bodyPr/>
          <a:lstStyle/>
          <a:p>
            <a:r>
              <a:rPr lang="en-US" dirty="0"/>
              <a:t>So what is special about </a:t>
            </a:r>
            <a:r>
              <a:rPr lang="en-US" i="1" dirty="0"/>
              <a:t>Health Economics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With some apologies to Kenneth Arrow</a:t>
            </a:r>
          </a:p>
          <a:p>
            <a:r>
              <a:rPr lang="en-US" dirty="0"/>
              <a:t>High levels of government involvement as payer and regulator</a:t>
            </a:r>
          </a:p>
          <a:p>
            <a:r>
              <a:rPr lang="en-US" dirty="0"/>
              <a:t>Lots of externalities</a:t>
            </a:r>
          </a:p>
          <a:p>
            <a:r>
              <a:rPr lang="en-US" dirty="0"/>
              <a:t>Intractable uncertainty</a:t>
            </a:r>
          </a:p>
          <a:p>
            <a:r>
              <a:rPr lang="en-US" dirty="0"/>
              <a:t>Asymmetric information</a:t>
            </a:r>
          </a:p>
          <a:p>
            <a:r>
              <a:rPr lang="en-US" dirty="0"/>
              <a:t>Third party agency—payers and providers of care, especially physicians</a:t>
            </a:r>
          </a:p>
          <a:p>
            <a:r>
              <a:rPr lang="en-US" dirty="0"/>
              <a:t>High stakes: life and death, health and illness for individual, trillions for society</a:t>
            </a:r>
          </a:p>
          <a:p>
            <a:r>
              <a:rPr lang="en-US" dirty="0"/>
              <a:t>Highly charged normative questions</a:t>
            </a:r>
          </a:p>
          <a:p>
            <a:r>
              <a:rPr lang="en-US" dirty="0"/>
              <a:t>Uncertain “product” definition</a:t>
            </a:r>
          </a:p>
          <a:p>
            <a:r>
              <a:rPr lang="en-US" dirty="0"/>
              <a:t>Highly skewed consumption across the population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is really special is that all the above apply to Health Economics </a:t>
            </a:r>
          </a:p>
        </p:txBody>
      </p:sp>
    </p:spTree>
    <p:extLst>
      <p:ext uri="{BB962C8B-B14F-4D97-AF65-F5344CB8AC3E}">
        <p14:creationId xmlns:p14="http://schemas.microsoft.com/office/powerpoint/2010/main" val="208534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Spending varies considerably across the population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0187" y="1644872"/>
            <a:ext cx="7634176" cy="521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22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Key Issues in Health Economics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Third Party Payers</a:t>
            </a:r>
          </a:p>
          <a:p>
            <a:r>
              <a:rPr lang="en-US" dirty="0"/>
              <a:t>Moral Hazard</a:t>
            </a:r>
          </a:p>
          <a:p>
            <a:r>
              <a:rPr lang="en-US" dirty="0"/>
              <a:t>Health Insurance</a:t>
            </a:r>
          </a:p>
          <a:p>
            <a:r>
              <a:rPr lang="en-US" dirty="0"/>
              <a:t>Risk pools</a:t>
            </a:r>
          </a:p>
          <a:p>
            <a:r>
              <a:rPr lang="en-US" dirty="0"/>
              <a:t>Pre-existing conditions/Guaranteed issue</a:t>
            </a:r>
          </a:p>
          <a:p>
            <a:r>
              <a:rPr lang="en-US" dirty="0"/>
              <a:t>Fee for Service, UCR, Re-imbursement, Indemnity, Pre-payment, Bundled Payment, Capitation</a:t>
            </a:r>
          </a:p>
          <a:p>
            <a:r>
              <a:rPr lang="en-US" dirty="0"/>
              <a:t>Any willing provider—limitations on the market</a:t>
            </a:r>
          </a:p>
          <a:p>
            <a:r>
              <a:rPr lang="en-US" dirty="0"/>
              <a:t>Health care ”guilds”</a:t>
            </a:r>
          </a:p>
          <a:p>
            <a:r>
              <a:rPr lang="en-US" dirty="0"/>
              <a:t>Vertical and horizontal integration</a:t>
            </a:r>
          </a:p>
          <a:p>
            <a:r>
              <a:rPr lang="en-US" dirty="0"/>
              <a:t>Adverse selection</a:t>
            </a:r>
          </a:p>
          <a:p>
            <a:r>
              <a:rPr lang="en-US" dirty="0"/>
              <a:t>Death spiral</a:t>
            </a:r>
          </a:p>
          <a:p>
            <a:r>
              <a:rPr lang="en-US" dirty="0"/>
              <a:t>Market failure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14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Economic Issues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ACA and Responses to the ACA</a:t>
            </a:r>
          </a:p>
          <a:p>
            <a:pPr lvl="1"/>
            <a:r>
              <a:rPr lang="en-US" dirty="0"/>
              <a:t>Individual mandate</a:t>
            </a:r>
          </a:p>
          <a:p>
            <a:pPr lvl="1"/>
            <a:r>
              <a:rPr lang="en-US" dirty="0"/>
              <a:t>Guaranteed Issue</a:t>
            </a:r>
          </a:p>
          <a:p>
            <a:pPr lvl="1"/>
            <a:r>
              <a:rPr lang="en-US" dirty="0"/>
              <a:t>Pre-existing conditions</a:t>
            </a:r>
          </a:p>
          <a:p>
            <a:pPr lvl="1"/>
            <a:r>
              <a:rPr lang="en-US" dirty="0"/>
              <a:t>Administrative Costs</a:t>
            </a:r>
          </a:p>
          <a:p>
            <a:pPr lvl="1"/>
            <a:r>
              <a:rPr lang="en-US" dirty="0"/>
              <a:t>Out of Pocket Costs:  Premiums, deductibles, copays, co-insurance, un-covered services</a:t>
            </a:r>
          </a:p>
          <a:p>
            <a:pPr lvl="1"/>
            <a:r>
              <a:rPr lang="en-US" dirty="0"/>
              <a:t>Cost-sharing subsidies</a:t>
            </a:r>
          </a:p>
          <a:p>
            <a:pPr lvl="1"/>
            <a:r>
              <a:rPr lang="en-US" dirty="0"/>
              <a:t>Essential benefits</a:t>
            </a:r>
          </a:p>
          <a:p>
            <a:r>
              <a:rPr lang="en-US" dirty="0"/>
              <a:t>Whither health insurance</a:t>
            </a:r>
          </a:p>
          <a:p>
            <a:r>
              <a:rPr lang="en-US" dirty="0"/>
              <a:t>What care to deliver to whom; what is the goal to be subject to constrained optimization?</a:t>
            </a:r>
          </a:p>
        </p:txBody>
      </p:sp>
    </p:spTree>
    <p:extLst>
      <p:ext uri="{BB962C8B-B14F-4D97-AF65-F5344CB8AC3E}">
        <p14:creationId xmlns:p14="http://schemas.microsoft.com/office/powerpoint/2010/main" val="1411712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is economics?</a:t>
            </a:r>
          </a:p>
          <a:p>
            <a:r>
              <a:rPr lang="en-US" sz="3200" dirty="0"/>
              <a:t>How do economists think?</a:t>
            </a:r>
          </a:p>
          <a:p>
            <a:r>
              <a:rPr lang="en-US" sz="3200" dirty="0"/>
              <a:t>What do economists believe?</a:t>
            </a:r>
          </a:p>
          <a:p>
            <a:r>
              <a:rPr lang="en-US" sz="3200" dirty="0"/>
              <a:t>What is special about health economics?</a:t>
            </a:r>
          </a:p>
          <a:p>
            <a:r>
              <a:rPr lang="en-US" sz="3200" dirty="0"/>
              <a:t>What are the current issues in health economics?</a:t>
            </a:r>
          </a:p>
        </p:txBody>
      </p:sp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Drives Higher Health Insurance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pbs.twimg.com/media/DKvhtVuWkAIVF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716" y="1891506"/>
            <a:ext cx="842010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507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Economic Issues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ACA and Responses to the ACA</a:t>
            </a:r>
          </a:p>
          <a:p>
            <a:pPr lvl="1"/>
            <a:r>
              <a:rPr lang="en-US" dirty="0"/>
              <a:t>Individual mandate</a:t>
            </a:r>
          </a:p>
          <a:p>
            <a:pPr lvl="1"/>
            <a:r>
              <a:rPr lang="en-US" dirty="0"/>
              <a:t>Guaranteed Issue</a:t>
            </a:r>
          </a:p>
          <a:p>
            <a:pPr lvl="1"/>
            <a:r>
              <a:rPr lang="en-US" dirty="0"/>
              <a:t>Pre-existing conditions</a:t>
            </a:r>
          </a:p>
          <a:p>
            <a:pPr lvl="1"/>
            <a:r>
              <a:rPr lang="en-US" dirty="0"/>
              <a:t>Administrative Costs</a:t>
            </a:r>
          </a:p>
          <a:p>
            <a:pPr lvl="1"/>
            <a:r>
              <a:rPr lang="en-US" dirty="0"/>
              <a:t>Out of Pocket Costs:  Premiums, deductibles, copays, co-insurance, un-covered services</a:t>
            </a:r>
          </a:p>
          <a:p>
            <a:pPr lvl="1"/>
            <a:r>
              <a:rPr lang="en-US"/>
              <a:t>Cost sharing</a:t>
            </a:r>
            <a:endParaRPr lang="en-US" dirty="0"/>
          </a:p>
          <a:p>
            <a:pPr lvl="1"/>
            <a:r>
              <a:rPr lang="en-US" dirty="0"/>
              <a:t>Cost-sharing subsidies</a:t>
            </a:r>
          </a:p>
          <a:p>
            <a:pPr lvl="1"/>
            <a:r>
              <a:rPr lang="en-US" dirty="0"/>
              <a:t>Essential benefits</a:t>
            </a:r>
          </a:p>
          <a:p>
            <a:r>
              <a:rPr lang="en-US" dirty="0"/>
              <a:t>Whither health insurance?</a:t>
            </a:r>
          </a:p>
          <a:p>
            <a:r>
              <a:rPr lang="en-US" dirty="0"/>
              <a:t>What care to deliver to whom; what is the goal to be subject to constrained optimization?</a:t>
            </a:r>
          </a:p>
        </p:txBody>
      </p:sp>
    </p:spTree>
    <p:extLst>
      <p:ext uri="{BB962C8B-B14F-4D97-AF65-F5344CB8AC3E}">
        <p14:creationId xmlns:p14="http://schemas.microsoft.com/office/powerpoint/2010/main" val="1894643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economics?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435" y="1825625"/>
            <a:ext cx="1096122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dirty="0"/>
              <a:t>Economics does not have the best reputation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An economist states the obvious in terms of the incomprehensible.</a:t>
            </a:r>
          </a:p>
          <a:p>
            <a:pPr marL="0" indent="0">
              <a:buNone/>
            </a:pPr>
            <a:r>
              <a:rPr lang="en-US" dirty="0"/>
              <a:t>						Alfred A. Knopf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If all the economists were laid end to end they would not reach a conclusion.</a:t>
            </a:r>
          </a:p>
          <a:p>
            <a:pPr marL="0" indent="0">
              <a:buNone/>
            </a:pPr>
            <a:r>
              <a:rPr lang="en-US" dirty="0"/>
              <a:t>						George Bernard Shaw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The dismal science.</a:t>
            </a:r>
          </a:p>
          <a:p>
            <a:pPr marL="0" indent="0">
              <a:buNone/>
            </a:pPr>
            <a:r>
              <a:rPr lang="en-US" dirty="0"/>
              <a:t>						Carlyle and many others over the years</a:t>
            </a:r>
          </a:p>
        </p:txBody>
      </p:sp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economics?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One of the Social Sciences</a:t>
            </a:r>
          </a:p>
          <a:p>
            <a:pPr lvl="1"/>
            <a:r>
              <a:rPr lang="en-US" dirty="0"/>
              <a:t>Subject matter is about people and their interactions</a:t>
            </a:r>
          </a:p>
          <a:p>
            <a:pPr lvl="1"/>
            <a:r>
              <a:rPr lang="en-US" dirty="0"/>
              <a:t>Observation-Theory-Observation</a:t>
            </a:r>
          </a:p>
          <a:p>
            <a:pPr lvl="1"/>
            <a:r>
              <a:rPr lang="en-US" dirty="0"/>
              <a:t>The role of assumptions to assist understanding</a:t>
            </a:r>
          </a:p>
          <a:p>
            <a:pPr lvl="1"/>
            <a:r>
              <a:rPr lang="en-US" dirty="0"/>
              <a:t>Simplified reality in models</a:t>
            </a:r>
          </a:p>
          <a:p>
            <a:r>
              <a:rPr lang="en-US" dirty="0"/>
              <a:t>Those social sciences broadly consider human decisions</a:t>
            </a:r>
          </a:p>
          <a:p>
            <a:pPr lvl="1"/>
            <a:r>
              <a:rPr lang="en-US" dirty="0"/>
              <a:t>Political Science is about the domain of authority</a:t>
            </a:r>
          </a:p>
          <a:p>
            <a:pPr lvl="1"/>
            <a:r>
              <a:rPr lang="en-US" dirty="0"/>
              <a:t>Philosophy (and in modern times Psychology) is about the domain of persuasion</a:t>
            </a:r>
          </a:p>
          <a:p>
            <a:pPr lvl="1"/>
            <a:r>
              <a:rPr lang="en-US" dirty="0"/>
              <a:t>Economics is about the domain of markets and allocation of scarce resources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87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Economics?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Economics’ Subject matter:  human production, consumption, distribution and exchange—particularly via markets</a:t>
            </a:r>
          </a:p>
          <a:p>
            <a:r>
              <a:rPr lang="en-US" dirty="0"/>
              <a:t>Economics is the science that answers the questions</a:t>
            </a:r>
          </a:p>
          <a:p>
            <a:pPr lvl="1"/>
            <a:r>
              <a:rPr lang="en-US" dirty="0"/>
              <a:t>What goods and services are produced?</a:t>
            </a:r>
          </a:p>
          <a:p>
            <a:pPr lvl="1"/>
            <a:r>
              <a:rPr lang="en-US" dirty="0"/>
              <a:t>How to produce them?</a:t>
            </a:r>
          </a:p>
          <a:p>
            <a:pPr lvl="1"/>
            <a:r>
              <a:rPr lang="en-US" dirty="0"/>
              <a:t>Who gets them?</a:t>
            </a:r>
          </a:p>
          <a:p>
            <a:r>
              <a:rPr lang="en-US" dirty="0"/>
              <a:t>Characteristics of the Science of Economics</a:t>
            </a:r>
          </a:p>
          <a:p>
            <a:pPr lvl="1"/>
            <a:r>
              <a:rPr lang="en-US" dirty="0"/>
              <a:t>Strong assumptions concerning rationality and the pursuit of wealth</a:t>
            </a:r>
          </a:p>
          <a:p>
            <a:pPr lvl="1"/>
            <a:r>
              <a:rPr lang="en-US" dirty="0"/>
              <a:t>Method—highly theory and model driven </a:t>
            </a:r>
          </a:p>
          <a:p>
            <a:pPr lvl="1"/>
            <a:r>
              <a:rPr lang="en-US" dirty="0"/>
              <a:t>Mathematical rigor</a:t>
            </a:r>
          </a:p>
          <a:p>
            <a:pPr lvl="1"/>
            <a:r>
              <a:rPr lang="en-US" dirty="0"/>
              <a:t>Both data rich and data poor</a:t>
            </a:r>
          </a:p>
          <a:p>
            <a:pPr lvl="1"/>
            <a:r>
              <a:rPr lang="en-US" dirty="0"/>
              <a:t>Overdetermined systems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economists think?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8384"/>
            <a:ext cx="10515600" cy="4586750"/>
          </a:xfrm>
        </p:spPr>
        <p:txBody>
          <a:bodyPr>
            <a:normAutofit/>
          </a:bodyPr>
          <a:lstStyle/>
          <a:p>
            <a:r>
              <a:rPr lang="en-US" dirty="0"/>
              <a:t>Scarcity—dismal</a:t>
            </a:r>
          </a:p>
          <a:p>
            <a:endParaRPr lang="en-US" dirty="0"/>
          </a:p>
          <a:p>
            <a:r>
              <a:rPr lang="en-US" dirty="0"/>
              <a:t>Constrained optimization, the best I can do given the constraints and uncertainties that I face</a:t>
            </a:r>
          </a:p>
          <a:p>
            <a:endParaRPr lang="en-US" dirty="0"/>
          </a:p>
          <a:p>
            <a:r>
              <a:rPr lang="en-US" dirty="0"/>
              <a:t>Expression of economics—sometimes obvious, sometimes incomprehensible but also important and subject to elucidation</a:t>
            </a:r>
          </a:p>
          <a:p>
            <a:pPr lvl="1"/>
            <a:r>
              <a:rPr lang="en-US" dirty="0"/>
              <a:t>Intuitive</a:t>
            </a:r>
          </a:p>
          <a:p>
            <a:pPr lvl="1"/>
            <a:r>
              <a:rPr lang="en-US" dirty="0"/>
              <a:t>Graphical</a:t>
            </a:r>
          </a:p>
          <a:p>
            <a:pPr lvl="1"/>
            <a:r>
              <a:rPr lang="en-US" dirty="0"/>
              <a:t>Mathematical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34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70" y="80963"/>
            <a:ext cx="10515600" cy="1325563"/>
          </a:xfrm>
        </p:spPr>
        <p:txBody>
          <a:bodyPr/>
          <a:lstStyle/>
          <a:p>
            <a:r>
              <a:rPr lang="en-US" b="1" dirty="0"/>
              <a:t>An Economics Model in Practice</a:t>
            </a:r>
          </a:p>
        </p:txBody>
      </p:sp>
      <p:graphicFrame>
        <p:nvGraphicFramePr>
          <p:cNvPr id="13" name="Object 10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213232"/>
              </p:ext>
            </p:extLst>
          </p:nvPr>
        </p:nvGraphicFramePr>
        <p:xfrm>
          <a:off x="1585913" y="1378939"/>
          <a:ext cx="10028017" cy="4784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460500" y="1650647"/>
            <a:ext cx="335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Marginal benefit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8258503" y="3341469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FF3300"/>
                </a:solidFill>
                <a:latin typeface="Arial" charset="0"/>
              </a:rPr>
              <a:t>Marginal cost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537844" y="6071700"/>
            <a:ext cx="4419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b="1" dirty="0">
                <a:latin typeface="Arial" charset="0"/>
              </a:rPr>
              <a:t>Quantity of medical care</a:t>
            </a:r>
          </a:p>
        </p:txBody>
      </p:sp>
      <p:sp>
        <p:nvSpPr>
          <p:cNvPr id="8" name="Line 25"/>
          <p:cNvSpPr>
            <a:spLocks noChangeShapeType="1"/>
          </p:cNvSpPr>
          <p:nvPr/>
        </p:nvSpPr>
        <p:spPr bwMode="auto">
          <a:xfrm flipH="1">
            <a:off x="3886199" y="4562497"/>
            <a:ext cx="1926771" cy="179067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257175 w 0"/>
              <a:gd name="connsiteY0" fmla="*/ 0 h 3203"/>
              <a:gd name="connsiteX1" fmla="*/ 10000 w 0"/>
              <a:gd name="connsiteY1" fmla="*/ 3203 h 3203"/>
              <a:gd name="connsiteX0" fmla="*/ 1571625 w 0"/>
              <a:gd name="connsiteY0" fmla="*/ 4528 h 7347"/>
              <a:gd name="connsiteX1" fmla="*/ 100000000 w 0"/>
              <a:gd name="connsiteY1" fmla="*/ 2820 h 7347"/>
              <a:gd name="connsiteX0" fmla="*/ 2147483647 w 0"/>
              <a:gd name="connsiteY0" fmla="*/ 0 h 62413"/>
              <a:gd name="connsiteX1" fmla="*/ 200025 w 0"/>
              <a:gd name="connsiteY1" fmla="*/ 62413 h 6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2413">
                <a:moveTo>
                  <a:pt x="2147483647" y="0"/>
                </a:moveTo>
                <a:cubicBezTo>
                  <a:pt x="2147483647" y="14164"/>
                  <a:pt x="200025" y="48250"/>
                  <a:pt x="200025" y="62413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flipH="1">
            <a:off x="838200" y="1389358"/>
            <a:ext cx="980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Cost</a:t>
            </a:r>
          </a:p>
        </p:txBody>
      </p:sp>
      <p:sp>
        <p:nvSpPr>
          <p:cNvPr id="14" name="Line 25"/>
          <p:cNvSpPr>
            <a:spLocks noChangeShapeType="1"/>
          </p:cNvSpPr>
          <p:nvPr/>
        </p:nvSpPr>
        <p:spPr bwMode="auto">
          <a:xfrm>
            <a:off x="5938383" y="3929063"/>
            <a:ext cx="105230" cy="191015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Line 25"/>
          <p:cNvSpPr>
            <a:spLocks noChangeShapeType="1"/>
          </p:cNvSpPr>
          <p:nvPr/>
        </p:nvSpPr>
        <p:spPr bwMode="auto">
          <a:xfrm>
            <a:off x="9522372" y="3836224"/>
            <a:ext cx="107403" cy="1835914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flipH="1">
            <a:off x="5812970" y="5798881"/>
            <a:ext cx="50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23824" y="5770794"/>
            <a:ext cx="50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10704" y="1926133"/>
            <a:ext cx="3873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 Socially optimal amount of care</a:t>
            </a:r>
          </a:p>
          <a:p>
            <a:r>
              <a:rPr lang="en-US" dirty="0"/>
              <a:t>Q2 Technologic optimal amount of care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2364" y="57109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35084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economists think?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Theoretical and empirical approaches are both valid</a:t>
            </a:r>
          </a:p>
          <a:p>
            <a:r>
              <a:rPr lang="en-US" dirty="0"/>
              <a:t>Economics is both positive and normative, descriptive (science) and prescriptive (policy)</a:t>
            </a:r>
          </a:p>
          <a:p>
            <a:r>
              <a:rPr lang="en-US" dirty="0"/>
              <a:t>Division into micro- and macro-economics orders the field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581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economists believe?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435" y="1573376"/>
            <a:ext cx="10821365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Among the additional beliefs of economists:</a:t>
            </a:r>
          </a:p>
          <a:p>
            <a:r>
              <a:rPr lang="en-US" dirty="0"/>
              <a:t>People face trade offs</a:t>
            </a:r>
          </a:p>
          <a:p>
            <a:r>
              <a:rPr lang="en-US" dirty="0"/>
              <a:t>Cost is what you give up for something </a:t>
            </a:r>
          </a:p>
          <a:p>
            <a:r>
              <a:rPr lang="en-US" dirty="0"/>
              <a:t>Rational decision-making often requires thinking at the margin</a:t>
            </a:r>
          </a:p>
          <a:p>
            <a:r>
              <a:rPr lang="en-US" dirty="0"/>
              <a:t>Efficiency is good</a:t>
            </a:r>
          </a:p>
          <a:p>
            <a:r>
              <a:rPr lang="en-US" dirty="0"/>
              <a:t>People respond to incentives</a:t>
            </a:r>
          </a:p>
          <a:p>
            <a:r>
              <a:rPr lang="en-US" dirty="0"/>
              <a:t>Markets are usually good</a:t>
            </a:r>
          </a:p>
          <a:p>
            <a:r>
              <a:rPr lang="en-US" dirty="0"/>
              <a:t>Prices help resolve issues involving scarcity</a:t>
            </a:r>
          </a:p>
          <a:p>
            <a:r>
              <a:rPr lang="en-US" dirty="0"/>
              <a:t>Government can sometimes improve market functioning (market failure)</a:t>
            </a:r>
          </a:p>
          <a:p>
            <a:endParaRPr lang="en-US" dirty="0"/>
          </a:p>
          <a:p>
            <a:r>
              <a:rPr lang="en-US" dirty="0"/>
              <a:t>Efficiency and equality need a lot of discussion</a:t>
            </a:r>
          </a:p>
          <a:p>
            <a:endParaRPr lang="en-US" dirty="0"/>
          </a:p>
          <a:p>
            <a:r>
              <a:rPr lang="en-US" dirty="0"/>
              <a:t>And there is a lot more to say about the macro-economics of growth, inflation, GDP, employment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315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1342</Words>
  <Application>Microsoft Office PowerPoint</Application>
  <PresentationFormat>Widescreen</PresentationFormat>
  <Paragraphs>213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 Introduction to Health Economics</vt:lpstr>
      <vt:lpstr>Today’s Agenda</vt:lpstr>
      <vt:lpstr>What is economics?</vt:lpstr>
      <vt:lpstr>What is economics?</vt:lpstr>
      <vt:lpstr>What is Economics?</vt:lpstr>
      <vt:lpstr>How do economists think?</vt:lpstr>
      <vt:lpstr>An Economics Model in Practice</vt:lpstr>
      <vt:lpstr>How do economists think?</vt:lpstr>
      <vt:lpstr>What do economists believe?</vt:lpstr>
      <vt:lpstr>So what is special about Health Economics</vt:lpstr>
      <vt:lpstr>US Health Care Spending, Payment Sources, 2015</vt:lpstr>
      <vt:lpstr>The US Health Care Spending in International Perspective</vt:lpstr>
      <vt:lpstr>Health Care Spending Consume a Large and Growing Share of US GDP</vt:lpstr>
      <vt:lpstr>So what is special about Health Economics</vt:lpstr>
      <vt:lpstr>Out-of-Pocket Spending Grows and Declines</vt:lpstr>
      <vt:lpstr>So what is special about Health Economics</vt:lpstr>
      <vt:lpstr>Spending varies considerably across the population</vt:lpstr>
      <vt:lpstr>Some Key Issues in Health Economics</vt:lpstr>
      <vt:lpstr>Health Economic Issues Today</vt:lpstr>
      <vt:lpstr>Uncertainty Drives Higher Health Insurance Costs</vt:lpstr>
      <vt:lpstr>Health Economic Issues Today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Health Economics</dc:title>
  <dc:creator>Microsoft Office User</dc:creator>
  <cp:lastModifiedBy>Laura L. Haynes</cp:lastModifiedBy>
  <cp:revision>39</cp:revision>
  <dcterms:created xsi:type="dcterms:W3CDTF">2017-09-22T16:49:43Z</dcterms:created>
  <dcterms:modified xsi:type="dcterms:W3CDTF">2017-10-14T01:32:59Z</dcterms:modified>
</cp:coreProperties>
</file>