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2" r:id="rId2"/>
    <p:sldId id="277" r:id="rId3"/>
    <p:sldId id="261" r:id="rId4"/>
    <p:sldId id="257" r:id="rId5"/>
    <p:sldId id="260" r:id="rId6"/>
    <p:sldId id="262" r:id="rId7"/>
    <p:sldId id="274" r:id="rId8"/>
    <p:sldId id="271" r:id="rId9"/>
    <p:sldId id="275" r:id="rId10"/>
    <p:sldId id="276" r:id="rId11"/>
    <p:sldId id="264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7"/>
    <p:restoredTop sz="94662"/>
  </p:normalViewPr>
  <p:slideViewPr>
    <p:cSldViewPr snapToGrid="0" snapToObjects="1">
      <p:cViewPr>
        <p:scale>
          <a:sx n="75" d="100"/>
          <a:sy n="75" d="100"/>
        </p:scale>
        <p:origin x="2312" y="1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B57DA-E82D-A143-A160-05010441904E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F5CD7-8BF8-DD41-924E-6D7C0AEF1C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8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2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58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1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0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9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50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7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6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4C5D2-3D6F-7D47-B500-B08C5828A2C6}" type="datetimeFigureOut">
              <a:rPr lang="en-US" smtClean="0"/>
              <a:t>10/23/17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E66E7-AF72-5747-9FE3-C7292EAE4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8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525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Redlining of Today’s Nonprofit “Solutions”</a:t>
            </a:r>
          </a:p>
        </p:txBody>
      </p:sp>
    </p:spTree>
    <p:extLst>
      <p:ext uri="{BB962C8B-B14F-4D97-AF65-F5344CB8AC3E}">
        <p14:creationId xmlns:p14="http://schemas.microsoft.com/office/powerpoint/2010/main" val="2643830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8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86" y="492573"/>
            <a:ext cx="4557617" cy="5880796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Solutions—Structural Policy Change</a:t>
            </a:r>
          </a:p>
        </p:txBody>
      </p:sp>
    </p:spTree>
    <p:extLst>
      <p:ext uri="{BB962C8B-B14F-4D97-AF65-F5344CB8AC3E}">
        <p14:creationId xmlns:p14="http://schemas.microsoft.com/office/powerpoint/2010/main" val="19313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50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What about the Doctors?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Diagnose Structural Roots of </a:t>
            </a:r>
            <a:r>
              <a:rPr lang="en-US" dirty="0" smtClean="0"/>
              <a:t>Problem &amp; ”Prescribe” the Right Solutions (instead of treating just the symptoms)</a:t>
            </a:r>
            <a:endParaRPr lang="en-US" i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 of Health </a:t>
            </a:r>
            <a:r>
              <a:rPr lang="en-US" dirty="0" smtClean="0"/>
              <a:t>Champions &amp; the Raised Fist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9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r="2566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8700" y="190501"/>
            <a:ext cx="2886075" cy="248602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2800">
                <a:solidFill>
                  <a:schemeClr val="bg1"/>
                </a:solidFill>
              </a:rPr>
              <a:t>In the Beloved Community, poverty, hunger, and homelessness will not exist…because human decency will not tolerate it.</a:t>
            </a:r>
          </a:p>
        </p:txBody>
      </p:sp>
    </p:spTree>
    <p:extLst>
      <p:ext uri="{BB962C8B-B14F-4D97-AF65-F5344CB8AC3E}">
        <p14:creationId xmlns:p14="http://schemas.microsoft.com/office/powerpoint/2010/main" val="39003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r="2" b="6215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/>
              <a:t>Un-Healthy Housing Case Study::Oakland, CA</a:t>
            </a:r>
            <a:endParaRPr lang="en-US" sz="3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648931" y="2438400"/>
            <a:ext cx="3651466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/>
              <a:t>Hospitalization rate for Child Asthma 5x more than State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/>
              <a:t>1,751 lead-poisoned children in Alameda County—62% in Oakland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/>
              <a:t>$150 million annual cost of lead poisoning (medical, special ed, lost wages)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/>
              <a:t>Over 30,000 Oakland blight complaints from 2013-2014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/>
              <a:t>Substandard housing EXACERBATED by today’s housing crisis</a:t>
            </a:r>
          </a:p>
        </p:txBody>
      </p:sp>
    </p:spTree>
    <p:extLst>
      <p:ext uri="{BB962C8B-B14F-4D97-AF65-F5344CB8AC3E}">
        <p14:creationId xmlns:p14="http://schemas.microsoft.com/office/powerpoint/2010/main" val="251812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" b="61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Housing Crisis = New Homeless 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94110" y="2121763"/>
            <a:ext cx="5235490" cy="37730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39% increase in homeless in 2 years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New homeless b/c of economic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70% of tenants in court evictions have no legal representation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/>
              <a:t>Populations most impacted: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Older Adults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Single headed households w/ kids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Formerly incarcerated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3111401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944404"/>
            <a:ext cx="6780700" cy="4966862"/>
          </a:xfrm>
          <a:prstGeom prst="rect">
            <a:avLst/>
          </a:prstGeom>
        </p:spPr>
      </p:pic>
      <p:sp>
        <p:nvSpPr>
          <p:cNvPr id="14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New Unequal Economy</a:t>
            </a:r>
            <a:endParaRPr lang="en-US" sz="3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65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4" y="592666"/>
            <a:ext cx="3877733" cy="146473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Housing WAY </a:t>
            </a:r>
            <a:br>
              <a:rPr lang="en-US" sz="4000" b="1" dirty="0" smtClean="0"/>
            </a:br>
            <a:r>
              <a:rPr lang="en-US" sz="4000" b="1" dirty="0" smtClean="0"/>
              <a:t>Out of Reach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800" dirty="0" smtClean="0"/>
              <a:t>________________________________________________________________</a:t>
            </a:r>
            <a:endParaRPr lang="en-US" sz="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9789" y="2810933"/>
            <a:ext cx="3071812" cy="3058054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54% increase in median rent in 2 years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Median rents ~$3,000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Median HH income $36,000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294120"/>
              </p:ext>
            </p:extLst>
          </p:nvPr>
        </p:nvGraphicFramePr>
        <p:xfrm>
          <a:off x="4607224" y="928129"/>
          <a:ext cx="7324128" cy="49486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043"/>
                <a:gridCol w="1101609"/>
                <a:gridCol w="1101609"/>
                <a:gridCol w="1101609"/>
                <a:gridCol w="1186349"/>
                <a:gridCol w="1222909"/>
              </a:tblGrid>
              <a:tr h="1096968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City</a:t>
                      </a:r>
                      <a:endParaRPr lang="en-US" sz="16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2014  Median Rent</a:t>
                      </a:r>
                      <a:endParaRPr lang="en-US" sz="16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2016 Median Rent</a:t>
                      </a:r>
                      <a:endParaRPr lang="en-US" sz="16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Rent Increase</a:t>
                      </a:r>
                      <a:endParaRPr lang="en-US" sz="16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Median Renter HH Income</a:t>
                      </a:r>
                      <a:endParaRPr lang="en-US" sz="16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Income Toward Market Rent</a:t>
                      </a:r>
                      <a:endParaRPr lang="en-US" sz="16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Alameda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$2,298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$3,385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$52,617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77%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Albany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$2,343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$3,455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47%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$52,500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79%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74242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  <a:effectLst/>
                        </a:rPr>
                        <a:t>Berkeley</a:t>
                      </a:r>
                      <a:endParaRPr lang="en-US" sz="1200" b="0" dirty="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$2,539 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$3,653 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44%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$38,539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114%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bg1"/>
                          </a:solidFill>
                          <a:effectLst/>
                        </a:rPr>
                        <a:t>Castro Valley</a:t>
                      </a:r>
                      <a:endParaRPr lang="en-US" sz="1000" b="0" dirty="0">
                        <a:solidFill>
                          <a:schemeClr val="bg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$2,170 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 $2,971 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37%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$50,430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  <a:endParaRPr lang="en-US" sz="1000" b="0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Dublin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$2,158 </a:t>
                      </a:r>
                      <a:endParaRPr lang="en-US" sz="12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$3,147 </a:t>
                      </a:r>
                      <a:endParaRPr lang="en-US" sz="12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46%</a:t>
                      </a:r>
                      <a:endParaRPr lang="en-US" sz="12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$91,343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Emeryville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$1,555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$2,575 </a:t>
                      </a:r>
                      <a:endParaRPr lang="en-US" sz="12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66%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$63,080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Fremont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$2,163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$3,123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44%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$76,655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49%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Hayward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$1,755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$2,544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$44,064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69%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Livermore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$2,119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$2,926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$55,403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63%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Newark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$2,009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$2,854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42%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$59,269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58%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67795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Oakland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$1,838 </a:t>
                      </a:r>
                      <a:endParaRPr lang="en-US" sz="1400" b="1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 $2,835 </a:t>
                      </a:r>
                      <a:endParaRPr lang="en-US" sz="1400" b="1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54%</a:t>
                      </a:r>
                      <a:endParaRPr lang="en-US" sz="1400" b="1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$36,657</a:t>
                      </a:r>
                      <a:endParaRPr lang="en-US" sz="1400" b="1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93%</a:t>
                      </a:r>
                      <a:endParaRPr lang="en-US" sz="1400" b="1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47746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Piedmont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$4,538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$6,711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48%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$74,861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108%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Pleasanton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$2,509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$3,524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$74,151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57%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77852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San Leandro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$1,815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$2,518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$47,090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San Lorenzo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$1,746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$2,524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$57,522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53%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216347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Union City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$2,082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$2,941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41%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$54,871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64%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  <a:tr h="172154">
                <a:tc>
                  <a:txBody>
                    <a:bodyPr/>
                    <a:lstStyle/>
                    <a:p>
                      <a:pPr marL="0" marR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Alameda County Total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 $2,400 </a:t>
                      </a:r>
                      <a:endParaRPr lang="en-US" sz="12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$2,800 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17%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$46,851</a:t>
                      </a:r>
                      <a:endParaRPr lang="en-US" sz="120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72%</a:t>
                      </a:r>
                      <a:endParaRPr lang="en-US" sz="1200" dirty="0">
                        <a:solidFill>
                          <a:srgbClr val="5F5F5F"/>
                        </a:solidFill>
                        <a:effectLst/>
                        <a:latin typeface="Verdana" charset="0"/>
                        <a:ea typeface="Verdana" charset="0"/>
                        <a:cs typeface="Times New Roman" charset="0"/>
                      </a:endParaRPr>
                    </a:p>
                  </a:txBody>
                  <a:tcPr marL="73025" marR="730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chemeClr val="bg1">
              <a:alpha val="50000"/>
            </a:scheme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Urban Housing=Racial </a:t>
            </a:r>
            <a:r>
              <a:rPr lang="en-US" sz="3200" dirty="0"/>
              <a:t>Justice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en-US" sz="2400">
                <a:solidFill>
                  <a:schemeClr val="bg1"/>
                </a:solidFill>
                <a:latin typeface="+mj-lt"/>
              </a:rPr>
              <a:t>The displacement crisis has disproportionately impacted African Americans—reduction of 36,559 in Oakland (26%) &amp; 5,040 in Berkeley (37%).</a:t>
            </a:r>
          </a:p>
          <a:p>
            <a:r>
              <a:rPr lang="en-US" sz="2400">
                <a:solidFill>
                  <a:schemeClr val="bg1"/>
                </a:solidFill>
                <a:latin typeface="+mj-lt"/>
              </a:rPr>
              <a:t>Across the County, with a few exceptions, African American income &amp; homeownership rate have declined more than any other group.</a:t>
            </a:r>
          </a:p>
          <a:p>
            <a:r>
              <a:rPr lang="en-US" sz="2400">
                <a:solidFill>
                  <a:schemeClr val="bg1"/>
                </a:solidFill>
                <a:latin typeface="+mj-lt"/>
              </a:rPr>
              <a:t>African Americans and Latinos are severely under-represented in the Bay Area new high wage growth jobs.</a:t>
            </a:r>
          </a:p>
        </p:txBody>
      </p:sp>
    </p:spTree>
    <p:extLst>
      <p:ext uri="{BB962C8B-B14F-4D97-AF65-F5344CB8AC3E}">
        <p14:creationId xmlns:p14="http://schemas.microsoft.com/office/powerpoint/2010/main" val="4274923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F6713D-1D96-48BA-83FB-4CAD9ADFCB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2975"/>
            <a:ext cx="4610100" cy="1323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36" y="4857750"/>
            <a:ext cx="3721989" cy="1066800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</a:rPr>
              <a:t>Racially Targeted Displacement</a:t>
            </a:r>
          </a:p>
        </p:txBody>
      </p:sp>
    </p:spTree>
    <p:extLst>
      <p:ext uri="{BB962C8B-B14F-4D97-AF65-F5344CB8AC3E}">
        <p14:creationId xmlns:p14="http://schemas.microsoft.com/office/powerpoint/2010/main" val="3720309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4" b="174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85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12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F6713D-1D96-48BA-83FB-4CAD9ADFCBD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752975"/>
            <a:ext cx="4610100" cy="13239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336" y="4857750"/>
            <a:ext cx="3721989" cy="1066800"/>
          </a:xfrm>
          <a:prstGeom prst="rect">
            <a:avLst/>
          </a:prstGeom>
          <a:noFill/>
          <a:ln w="174625" cap="sq" cmpd="thinThick">
            <a:noFill/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</a:rPr>
              <a:t>Racist Roots of Today’s Housing Crisis</a:t>
            </a:r>
          </a:p>
        </p:txBody>
      </p:sp>
    </p:spTree>
    <p:extLst>
      <p:ext uri="{BB962C8B-B14F-4D97-AF65-F5344CB8AC3E}">
        <p14:creationId xmlns:p14="http://schemas.microsoft.com/office/powerpoint/2010/main" val="1628202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513</Words>
  <Application>Microsoft Macintosh PowerPoint</Application>
  <PresentationFormat>Widescreen</PresentationFormat>
  <Paragraphs>140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Times New Roman</vt:lpstr>
      <vt:lpstr>Verdana</vt:lpstr>
      <vt:lpstr>Arial</vt:lpstr>
      <vt:lpstr>Office Theme</vt:lpstr>
      <vt:lpstr>PowerPoint Presentation</vt:lpstr>
      <vt:lpstr>Un-Healthy Housing Case Study::Oakland, CA</vt:lpstr>
      <vt:lpstr>Housing Crisis = New Homeless Crisis</vt:lpstr>
      <vt:lpstr>The New Unequal Economy</vt:lpstr>
      <vt:lpstr>Housing WAY  Out of Reach ________________________________________________________________</vt:lpstr>
      <vt:lpstr>Urban Housing=Racial Justice Crisis</vt:lpstr>
      <vt:lpstr>Racially Targeted Displacement</vt:lpstr>
      <vt:lpstr>PowerPoint Presentation</vt:lpstr>
      <vt:lpstr>Racist Roots of Today’s Housing Crisis</vt:lpstr>
      <vt:lpstr>Redlining of Today’s Nonprofit “Solutions”</vt:lpstr>
      <vt:lpstr>Solutions—Structural Policy Change</vt:lpstr>
      <vt:lpstr>What about the Doctors?</vt:lpstr>
      <vt:lpstr>In the Beloved Community, poverty, hunger, and homelessness will not exist…because human decency will not tolerate it.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Urban Inversion</dc:title>
  <dc:creator>Microsoft Office User</dc:creator>
  <cp:lastModifiedBy>Margaretta Lin</cp:lastModifiedBy>
  <cp:revision>23</cp:revision>
  <cp:lastPrinted>2017-10-23T22:36:37Z</cp:lastPrinted>
  <dcterms:created xsi:type="dcterms:W3CDTF">2017-07-20T14:43:13Z</dcterms:created>
  <dcterms:modified xsi:type="dcterms:W3CDTF">2017-10-23T22:50:32Z</dcterms:modified>
</cp:coreProperties>
</file>